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402" r:id="rId5"/>
    <p:sldId id="910" r:id="rId6"/>
    <p:sldId id="887" r:id="rId7"/>
    <p:sldId id="258" r:id="rId8"/>
    <p:sldId id="905" r:id="rId9"/>
    <p:sldId id="890" r:id="rId10"/>
    <p:sldId id="899" r:id="rId11"/>
    <p:sldId id="892" r:id="rId12"/>
    <p:sldId id="900" r:id="rId13"/>
    <p:sldId id="894" r:id="rId14"/>
    <p:sldId id="901" r:id="rId15"/>
    <p:sldId id="904" r:id="rId16"/>
    <p:sldId id="699" r:id="rId17"/>
    <p:sldId id="898" r:id="rId18"/>
    <p:sldId id="911" r:id="rId19"/>
    <p:sldId id="903" r:id="rId20"/>
    <p:sldId id="902" r:id="rId21"/>
    <p:sldId id="919" r:id="rId22"/>
    <p:sldId id="700" r:id="rId23"/>
    <p:sldId id="866" r:id="rId24"/>
    <p:sldId id="865" r:id="rId25"/>
    <p:sldId id="739" r:id="rId26"/>
    <p:sldId id="740" r:id="rId27"/>
    <p:sldId id="613" r:id="rId28"/>
    <p:sldId id="614" r:id="rId29"/>
    <p:sldId id="912" r:id="rId30"/>
    <p:sldId id="913" r:id="rId31"/>
    <p:sldId id="272" r:id="rId32"/>
    <p:sldId id="915" r:id="rId33"/>
    <p:sldId id="301" r:id="rId34"/>
    <p:sldId id="867" r:id="rId35"/>
    <p:sldId id="870" r:id="rId36"/>
    <p:sldId id="460" r:id="rId37"/>
    <p:sldId id="917" r:id="rId38"/>
    <p:sldId id="925" r:id="rId39"/>
    <p:sldId id="923" r:id="rId40"/>
    <p:sldId id="906" r:id="rId41"/>
    <p:sldId id="907" r:id="rId42"/>
    <p:sldId id="920" r:id="rId43"/>
    <p:sldId id="916" r:id="rId44"/>
    <p:sldId id="918" r:id="rId45"/>
    <p:sldId id="924" r:id="rId46"/>
    <p:sldId id="921" r:id="rId47"/>
    <p:sldId id="758" r:id="rId48"/>
    <p:sldId id="926" r:id="rId4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508"/>
    <a:srgbClr val="DE2A00"/>
    <a:srgbClr val="EA2D00"/>
    <a:srgbClr val="FF33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980C8-3471-FFAE-07CD-B5F02AD19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162450-B82E-D190-3C35-2BC2A0E75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9F46F-7AFE-7291-7D11-1EBDBF10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6764-F506-4BB4-B08C-CD749640C1C8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159A07-F562-E565-B695-86312578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6AA481-DCE7-E047-ED11-1E4A08AD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22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4E563-5C03-C022-9778-EE1D9FD6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362AB2-F842-76E0-8F47-428609195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214B45-1911-F7CA-080F-FDDCA143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6010-984D-4E45-A980-5B4080448A7A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019424-5681-AE48-4A41-BEB6E6F1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5223D4-D730-86AC-BA00-26080C58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53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525901F-CF66-D792-2CFF-DD5779F29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D0676B-C6C4-4A1D-8E3A-9AF7C52C1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72CF34-ED28-FD68-DB8A-BD08C19C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645E-E655-45DD-800D-1B2011842DAD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774C87-D54D-2DF6-E8C9-0EEE97D4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6CE569-688E-5774-B2F5-699D0B16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59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5D1A2-F14E-A76F-567E-22C676F77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570D06-6029-6225-A07E-B1758445B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7A85AD-FC85-609A-8E67-1E42DFA5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96FA7-ABE7-9F9E-0380-FA702404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100550-F8E9-4037-048D-8F0B2F79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50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A01EE-4D17-A5CF-7F13-42F4B8DA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C206A6-BACB-AF8D-A23C-61C402D5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0E2ABA-F7DC-21F0-55E9-76C6B195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DD3DC9-1E3F-55B9-6BD6-3F584C7B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1D7DDD-2C72-DC5D-8F1A-BFAA515A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485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AA6D7-A6C9-3CB7-898B-2D56117E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D7286C-1138-95B3-E69D-7C4582F1D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EF36D3-FE5F-ACC6-932E-75267794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62E141-B802-257D-7BD4-9D5A49AC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4C043B-706A-9490-37FD-C4EC81A8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66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B2FA4-2A27-56DA-2F72-82CABD67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7CDE1-7EBF-BAB6-8371-4C550F751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28C8BC-B55D-2563-4983-E0DE24733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F19F57-D19D-FF4C-1A6B-D8A74802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DB04E8-6493-F895-FAD0-2523D7E9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0B0F9C-9A4A-CD15-0CCE-3031495D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1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B28BC-9417-8B0F-EFAF-773EDFEC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423373-0FE1-87DA-129A-7608B2099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AFD020-CE9D-7904-FCD8-3909D1116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8DAB06-0B0E-6D50-0A12-F3C6E1397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93739FF-BCCD-0557-15A4-3A4944D08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67AC60-0D67-E2AF-F785-C2B7AB00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62AE84-B42F-4736-DB69-A3F9DE11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87FEBA1-3C7C-E0CA-E1B3-A4F85C02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609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C3140-BF93-B976-1FB4-09387BA4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F670CC3-0BE6-7D10-731A-97F5B857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6B555D-B20E-F631-4B8D-2C889EEE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0E51AD-714A-C645-8175-F5DAE8D6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454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25E62B-A5F3-7569-2790-2AFC2920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0CA418-1778-3A0C-0DA4-C63D08B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72A7F8-6972-7798-1295-2464378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27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657BF-C046-2920-F352-526C60A9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8C3A13-25A1-37C7-32A6-E39A21B2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E99FF3-7865-CE62-9513-5EFB44C3B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CD3026-617C-33C1-2DF9-93C8330B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54A5FC-9CDB-44E3-797D-39437E11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AA9211-AE06-8419-013D-F6C08CA4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35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177FF-36D3-6D31-0EA3-390FF4C23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3A3601-7210-EFC7-CE5B-DC0BC168F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29C514-59B0-04A4-27E6-56AE2EEF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67B-BE7D-4290-B33E-291141916A3D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CA05F0-E103-8311-7729-BA0D2EE9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B5B289-EEC3-99D2-B89F-AC3B0A6B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591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8AEE5-E708-6CAC-3FAB-42D78320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F7EE850-98FE-5DC9-0031-AFA9E1BD1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2A56C8-7FC0-548B-CBD2-6F6017C53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C4590B-0DAF-B7E8-6D03-8C9EA8F2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BE2C62-75FF-01DA-752C-343AF3F5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079FA8-4C17-43F4-5034-BE142253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344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08048-DB83-2AEF-E6C1-C5C5DC92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EEAC40-CEC3-1C6C-D7EB-110F93C9B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B14C79-E63B-6A5D-7F1C-07AEBB8F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4A9B2B-0F46-A244-98F3-555D6002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9F94FE-A9F8-A73A-24D1-FD6B2C40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7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EBA497-CB3E-F19C-033F-CF461CCC3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83B5FF-277B-BCEA-1036-E892BDA6F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15D645-CE52-5DCD-58A7-06F16D07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D415DC-4048-4FF2-3D15-871B67EC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2ECBAC-61C2-6334-C904-A3504052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693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9074F-9859-AC2C-34D9-46A9FF318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01969A2-BBCF-D2B4-30B7-015DF8C41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636E49-5A0F-69F6-FC02-764455F4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18E9-3D26-4228-A3BE-F28A82391CB7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5AA613-F7D5-7AFB-0F03-BEBBC54E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0EBFD5-E194-FFC4-9C34-0CAC801D1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952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772EC-21D7-882C-2349-3858E09F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387A03-439A-3DB2-6EBA-27B2A12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091220-1EF4-15B2-88A7-B14CC663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0613-2C48-4D23-B083-1E0EB6498137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31073C-20AE-4B59-79DD-D20D16D3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BE780B-BA0B-2EA6-4269-C007A269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49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E3319-9B57-A2BB-74AA-9A672C92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51DC58-047C-4FD6-A041-332FA9B17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CFD98D-17E4-FAC8-024D-2907AF1D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E1AC-71F3-4192-A1F0-93A7FA314C13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F8F39D-6EA5-1188-30AD-2023F259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409BC1-59BD-FEBF-9DC3-851E594A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616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55D08-C37A-9A5B-C65F-D27DB640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B379B9-2358-08B4-17E9-6DCC5AE36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36EAEC-4550-47FC-BA8C-D68EEF50F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8D969A-2DA7-72E5-127D-34F5893D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3027-62E7-4FAB-B7BB-602584A80FD2}" type="datetime1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5F9E62-10EC-26C7-FBDD-B3BFD78A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552D77-A9EA-66FF-B3A2-96DF7927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661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8F54C-714F-0F62-9EED-9767DFC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04BAF8-7E47-14EE-D0E8-36F7BEA9F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8E2B51-FEAC-DEF8-3939-DC1BDACB6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A10427F-5E33-A1F0-620F-B9AA19369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5F2A21-5D3A-2CFF-EFAF-0E0DEDF2E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0169E8-D5AC-4287-FA58-D18478EE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7EBA-A187-4198-A749-19FC14B781F6}" type="datetime1">
              <a:rPr lang="nl-NL" smtClean="0"/>
              <a:t>15-1-2025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FFA86B8-8F64-F2E3-C8A6-9887DC70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5F00734-CBC0-7A96-0928-24150FB8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514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83D97-FF80-0D91-1016-C4360CCB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EE4813-DF16-0A2C-C5EA-BA6F656D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6676-B147-4D56-BC8F-C283A4C799AF}" type="datetime1">
              <a:rPr lang="nl-NL" smtClean="0"/>
              <a:t>15-1-2025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8F3F4A-AF32-49AB-C8C7-20EE01F7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0CFB70-875F-DC43-A2E9-E0CE41E9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012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67CF1BF-E16F-4B72-EA59-29406DE5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A62E-78B6-4DD5-BE84-DBAE4602476C}" type="datetime1">
              <a:rPr lang="nl-NL" smtClean="0"/>
              <a:t>15-1-2025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B3FA164-EA4B-8B89-BD77-98EED01F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2A9D30-463F-5E79-80BC-D35EFBEC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58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2724-162E-9518-74B2-DB7FB442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AFC8A-6B44-5C6F-F703-E572916F0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8E9AE8-8F5F-32DB-1317-8DE53F354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A5BB-6BB0-4CEC-8843-3650DE54A6DD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B6DF91-E33F-EE22-E996-87FAFC4F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1EA986-0306-ED66-951F-AB5A2582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126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142E9-02F3-6288-E791-9CDA816A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43685E-472C-BD22-6D27-DEC5D0DD7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359752-0D89-77BC-6FDB-C958B584B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B767B9-7A27-9461-8F93-961BB962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C26F-B436-4482-9AD3-94DCECF76340}" type="datetime1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973357-5339-A2C2-E6D3-32FD4B80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852828-E7FA-D4B6-0C95-8306B157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043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6A6E9-B458-14DB-FBEE-9CFF544D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E4D589E-43EF-BEE6-6C25-8B8F80C55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874F30-A653-780F-D16B-17554E53A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70FDEB3-663E-7657-D4C5-584338B4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F9AE-6BB1-4F74-A9FC-F797DF5BCB77}" type="datetime1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CCA0B0-CE79-79CB-7729-97CDADE2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92CD2E-D1EC-80CF-FB34-54420D323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971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FE189-AFA7-4824-D6B3-8D118FE0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0CCFC14-D7CF-006E-19A2-854D461EE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3B6D05-14E5-9D00-013E-743AD1A0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749-DBC3-47B9-9D95-2A0BDBDE9826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E1A296-805C-B11C-7D4E-F06D2C081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C63892-473D-C50B-80BE-B08EF120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998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65F4787-FF29-A2CD-5D2F-72250353B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E6564C-5B98-BDAB-2F1D-CD1F17D48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7F99A8-7B66-7B7C-CFF2-7D4D20E2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9E3-8660-4C4E-AC19-17CB2CF6DB4D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BE2A8D-CC5D-DB61-1DEE-D00B373E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DA4402-FACF-8B16-0775-89145609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79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ED833-154B-57AC-159E-8DA9EAD6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8F5A21-8CE6-124D-193B-CAA5F5A38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3BB1BB-E4E3-2B57-B217-21AB09CC6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C99C1A-A2A8-36F6-B44F-28B5056F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9631-DE77-4991-8FB7-359F203F8A45}" type="datetime1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27F39F-86C1-218E-C571-1EA26132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554783-1DC7-88D7-9417-87B1FDE2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6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A25EE-E054-0093-A43E-1D5CB7FAA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7BC87C-FBF7-DB5D-91EB-58591B97E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52CBB1-8563-4295-57F3-694F9C05B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FE2235-E4A3-186D-A791-AA9AB983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D909D0C-233F-3E04-F632-A63A6ABF3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23CA41F-9C3D-2C48-15A3-B857A89C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A332-FD11-4FFE-8A19-6E01BAEDE8A6}" type="datetime1">
              <a:rPr lang="nl-NL" smtClean="0"/>
              <a:t>15-1-2025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3E9039-63E8-A1D8-F4C2-D4B62F8D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E87651-35DD-AE3D-5D52-7BB2CD39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83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F170F-DACB-4E26-2857-21064967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78EB26-F481-92CB-7550-64AC1F292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416F-1229-447C-88D0-45DA4197DF07}" type="datetime1">
              <a:rPr lang="nl-NL" smtClean="0"/>
              <a:t>15-1-2025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DB9615B-C652-D45A-6DCD-EE933625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28BB7F-B328-8839-313B-379A25CD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68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67BA67-B87B-BC36-4081-84114A08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917-ADB8-46E8-A6E7-73A67F0D5224}" type="datetime1">
              <a:rPr lang="nl-NL" smtClean="0"/>
              <a:t>15-1-2025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D60F677-9F9C-12DA-95EC-C3A8643A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58B975-0AFD-B35B-3314-695B23AF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6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9C2CA-9F78-FB67-761A-BB984508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225851-7DA2-CA7E-FE18-2FA9BBB7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4EE453-0382-247D-EEC2-B90B8748A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1D875A-2896-8143-CF72-46526D9B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4088D-1429-4FC9-9E25-315FD41F72D3}" type="datetime1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8F1E53-357E-E3F7-F260-0AD4A0E6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029998-8207-9BA9-7D1C-3D21E517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65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43283-79E2-F5A3-5B26-B75E33F7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9F21D79-30A9-90CB-67A4-B46073459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DE61FA-AFC5-E62E-7199-EC3CDE9FF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98216D-C965-29D9-81BE-6150F186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F7E8-88DB-4EF1-A0B8-27A0D5262601}" type="datetime1">
              <a:rPr lang="nl-NL" smtClean="0"/>
              <a:t>15-1-2025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C4F3BD-DFC3-A75A-0849-840DECDF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804A3D-8747-1E9D-6E41-507D83D5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96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A1474AC-D7B2-23B8-AFCD-35D0317F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69EE30-4140-8959-ACAA-801C57A2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47C0ED-8CA1-2D6E-3EB7-4CF1C981D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E5FFB-E492-4CA7-8520-C1B5BA19B9DB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C609C0-CDD2-DEBB-9B7C-32A3B9442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931848-8D7E-7D2E-EC08-2A962B39F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E314-EBB1-4A1D-BA0D-FC999EE97B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60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48F5CE-02F5-5365-DD68-CB6D6FA8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6F2DCF-B21F-A68D-C83A-73057EFA8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6EDAD4-74BE-F9F7-C496-C749DD45F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6B572-4511-4481-8729-B7BA13F15679}" type="datetimeFigureOut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0AB1D9-F43F-CDCF-981D-55F20B8CC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095071-C7E3-5BE6-EBFA-7A149ECD6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6DDC8-138D-4F52-9EF7-E795580B88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40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F5CF8BC-0103-99FF-BB7E-A142F7F8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4DDFD2-FB23-9D90-4067-8BC899468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5BD862-2814-6F80-E54F-14E6666EE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4721-A0CA-45FC-9944-C17B94A73B28}" type="datetime1">
              <a:rPr lang="nl-NL" smtClean="0"/>
              <a:t>15-1-2025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75754F-A72F-B597-28A7-39EA14ED1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CEF2E9-A390-A3E4-80B5-A9BF19833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09FC-9800-471A-92EB-A4A25A2405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99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utix.com/peinture-bateau/materiel-de-peinture/diabolo-universel-ff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5%88%EA%B2%BD-%EC%84%A0%EA%B8%80%EB%9D%BC%EC%8A%A4-%EB%8C%80%EB%8B%A8%ED%95%98%EB%8B%A4-%EC%9D%8C%EC%98%81-%EC%82%B4%EC%95%84%EB%82%A8%EC%9D%84-30449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5%88%EA%B2%BD-%EC%84%A0%EA%B8%80%EB%9D%BC%EC%8A%A4-%EB%8C%80%EB%8B%A8%ED%95%98%EB%8B%A4-%EC%9D%8C%EC%98%81-%EC%82%B4%EC%95%84%EB%82%A8%EC%9D%84-30449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microsoft.com/office/2007/relationships/hdphoto" Target="../media/hdphoto3.wdp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7" Type="http://schemas.openxmlformats.org/officeDocument/2006/relationships/hyperlink" Target="https://www.pexels.com/photo/collection-deux-chevaux-noir-et-blanc-voiture-175302/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s://sysmod.tbm.tudelft.nl/wiki/index.php?title=Beslisboom" TargetMode="External"/><Relationship Id="rId25" Type="http://schemas.openxmlformats.org/officeDocument/2006/relationships/hyperlink" Target="https://pixabay.com/nl/photos/vraag-vraagteken-help-reactie-2309042/" TargetMode="External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hyperlink" Target="https://pixabay.com/it/eu-bandiera-europa-europeo-unione-2891828/" TargetMode="External"/><Relationship Id="rId24" Type="http://schemas.openxmlformats.org/officeDocument/2006/relationships/image" Target="../media/image23.jpg"/><Relationship Id="rId5" Type="http://schemas.microsoft.com/office/2007/relationships/hdphoto" Target="../media/hdphoto2.wdp"/><Relationship Id="rId15" Type="http://schemas.openxmlformats.org/officeDocument/2006/relationships/hyperlink" Target="https://nl.pinterest.com/pin/11822017751109702/" TargetMode="External"/><Relationship Id="rId23" Type="http://schemas.openxmlformats.org/officeDocument/2006/relationships/hyperlink" Target="https://svgsilh.com/fr/607d8b/image/304214.html" TargetMode="External"/><Relationship Id="rId28" Type="http://schemas.openxmlformats.org/officeDocument/2006/relationships/hyperlink" Target="https://svgsilh.com/pt/image/571145.html" TargetMode="External"/><Relationship Id="rId10" Type="http://schemas.openxmlformats.org/officeDocument/2006/relationships/image" Target="../media/image15.jpg"/><Relationship Id="rId19" Type="http://schemas.openxmlformats.org/officeDocument/2006/relationships/hyperlink" Target="https://www.sclera.be/nl/picto/detail/22705" TargetMode="External"/><Relationship Id="rId31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hyperlink" Target="https://vliegendeiland.blogspot.com/" TargetMode="External"/><Relationship Id="rId14" Type="http://schemas.openxmlformats.org/officeDocument/2006/relationships/image" Target="../media/image17.jpg"/><Relationship Id="rId22" Type="http://schemas.openxmlformats.org/officeDocument/2006/relationships/image" Target="../media/image22.svg"/><Relationship Id="rId27" Type="http://schemas.openxmlformats.org/officeDocument/2006/relationships/image" Target="../media/image25.svg"/><Relationship Id="rId30" Type="http://schemas.openxmlformats.org/officeDocument/2006/relationships/hyperlink" Target="https://www.sclera.be/fr/picto/detail/1912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platen.com/afbeelding-appel-i19842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5%88%EA%B2%BD-%EC%84%A0%EA%B8%80%EB%9D%BC%EC%8A%A4-%EB%8C%80%EB%8B%A8%ED%95%98%EB%8B%A4-%EC%9D%8C%EC%98%81-%EC%82%B4%EC%95%84%EB%82%A8%EC%9D%84-30449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5%88%EA%B2%BD-%EC%84%A0%EA%B8%80%EB%9D%BC%EC%8A%A4-%EB%8C%80%EB%8B%A8%ED%95%98%EB%8B%A4-%EC%9D%8C%EC%98%81-%EC%82%B4%EC%95%84%EB%82%A8%EC%9D%84-30449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nautix.com/peinture-bateau/materiel-de-peinture/diabolo-universel-ff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5%88%EA%B2%BD-%EC%84%A0%EA%B8%80%EB%9D%BC%EC%8A%A4-%EB%8C%80%EB%8B%A8%ED%95%98%EB%8B%A4-%EC%9D%8C%EC%98%81-%EC%82%B4%EC%95%84%EB%82%A8%EC%9D%84-30449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5%88%EA%B2%BD-%EC%84%A0%EA%B8%80%EB%9D%BC%EC%8A%A4-%EB%8C%80%EB%8B%A8%ED%95%98%EB%8B%A4-%EC%9D%8C%EC%98%81-%EC%82%B4%EC%95%84%EB%82%A8%EC%9D%84-304499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ritepleasure.blogspot.com/2016/11/how-write-ending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ritepleasure.blogspot.com/2016/11/how-write-ending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nautix.com/peinture-bateau/materiel-de-peinture/diabolo-universel-ff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utix.com/peinture-bateau/materiel-de-peinture/diabolo-universel-ff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BEC48045-8907-6E94-53C9-5C3AE6DCF01F}"/>
              </a:ext>
            </a:extLst>
          </p:cNvPr>
          <p:cNvSpPr txBox="1">
            <a:spLocks/>
          </p:cNvSpPr>
          <p:nvPr/>
        </p:nvSpPr>
        <p:spPr>
          <a:xfrm>
            <a:off x="1541930" y="6154273"/>
            <a:ext cx="9144000" cy="4168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Cécile &amp; Wied Ruijssenaars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4BEEDB67-8F92-20EA-175C-A508ABC886C5}"/>
              </a:ext>
            </a:extLst>
          </p:cNvPr>
          <p:cNvSpPr txBox="1">
            <a:spLocks/>
          </p:cNvSpPr>
          <p:nvPr/>
        </p:nvSpPr>
        <p:spPr>
          <a:xfrm>
            <a:off x="1541930" y="4507931"/>
            <a:ext cx="9144000" cy="1618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Arial" panose="020B0604020202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Masterclass OPP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600" i="1" dirty="0">
                <a:solidFill>
                  <a:prstClr val="black"/>
                </a:solidFill>
                <a:latin typeface="Calibri Light" panose="020F0302020204030204"/>
              </a:rPr>
              <a:t>14 januari 2025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F357CF-ADD1-28CD-E431-101C3A9B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7CF36B-63BF-4A89-AF15-1A798107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8A94689-B8B8-54AD-65BC-F1FFEBB0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930" y="2040801"/>
            <a:ext cx="9144000" cy="1128468"/>
          </a:xfrm>
          <a:solidFill>
            <a:schemeClr val="bg1"/>
          </a:solidFill>
        </p:spPr>
        <p:txBody>
          <a:bodyPr/>
          <a:lstStyle/>
          <a:p>
            <a:r>
              <a:rPr lang="nl-NL" sz="6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Eerste Hulp Bij Instructie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54640A-0697-FB9A-0EBC-A9023AF2BF5C}"/>
              </a:ext>
            </a:extLst>
          </p:cNvPr>
          <p:cNvSpPr txBox="1"/>
          <p:nvPr/>
        </p:nvSpPr>
        <p:spPr>
          <a:xfrm>
            <a:off x="1541930" y="4009287"/>
            <a:ext cx="91081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 een focus op voorkomen en verbeteren</a:t>
            </a:r>
          </a:p>
        </p:txBody>
      </p:sp>
    </p:spTree>
    <p:extLst>
      <p:ext uri="{BB962C8B-B14F-4D97-AF65-F5344CB8AC3E}">
        <p14:creationId xmlns:p14="http://schemas.microsoft.com/office/powerpoint/2010/main" val="274102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0CCB52-5AE6-65FF-73F3-3C3676C8B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5B3C7-5D2E-04BB-79F1-7566C5E546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NL" dirty="0"/>
              <a:t>Algemene uitgangspunten </a:t>
            </a:r>
            <a:r>
              <a:rPr lang="nl-NL" sz="2400" dirty="0"/>
              <a:t>(1   </a:t>
            </a:r>
            <a:r>
              <a:rPr lang="nl-NL" sz="2400" dirty="0">
                <a:highlight>
                  <a:srgbClr val="FFFF00"/>
                </a:highlight>
              </a:rPr>
              <a:t>2</a:t>
            </a:r>
            <a:r>
              <a:rPr lang="nl-NL" sz="2400" dirty="0"/>
              <a:t>   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2E06E4-9A28-2DC7-1CFF-02F9999B5E0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is de ‘kwaliteit’ van het gedrag-in-taak/situatie?</a:t>
            </a: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Welke verbeteringen in de kwaliteit zijn nodig (korte/lange termijn)?</a:t>
            </a:r>
          </a:p>
          <a:p>
            <a:pPr algn="ctr"/>
            <a:endParaRPr lang="nl-NL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810083-871C-4E6E-04B8-F01D54F9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337AD7-FC96-5263-F9A9-53FCB149B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7CFE6F-1349-24D2-75E9-FF47E48FC35B}"/>
              </a:ext>
            </a:extLst>
          </p:cNvPr>
          <p:cNvSpPr txBox="1"/>
          <p:nvPr/>
        </p:nvSpPr>
        <p:spPr>
          <a:xfrm rot="20117237">
            <a:off x="1946030" y="3031798"/>
            <a:ext cx="829993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nl-NL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nl-NL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 van gedrag-in-taak/situatie</a:t>
            </a:r>
          </a:p>
          <a:p>
            <a:pPr algn="ctr"/>
            <a:endParaRPr lang="nl-NL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5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60DF0-EE2C-B9B9-9CBF-69C1A063E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7D12B-2E7D-67BC-8F30-F26FB0D724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NL" dirty="0"/>
              <a:t>Algemene uitgangspunten </a:t>
            </a:r>
            <a:r>
              <a:rPr lang="nl-NL" sz="2400" dirty="0"/>
              <a:t>(1   2   </a:t>
            </a:r>
            <a:r>
              <a:rPr lang="nl-NL" sz="2400" dirty="0">
                <a:highlight>
                  <a:srgbClr val="FFFF00"/>
                </a:highlight>
              </a:rPr>
              <a:t>3</a:t>
            </a:r>
            <a:r>
              <a:rPr lang="nl-NL" sz="2400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344791-1D1F-C952-C3BE-50F2DB08D48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nl-NL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Welke principes hebben we om verandering in gedrag-in-taak/situatie tot stand te brengen? </a:t>
            </a:r>
          </a:p>
          <a:p>
            <a:pPr marL="0" indent="0" algn="ctr">
              <a:buNone/>
            </a:pPr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(zeker ook: isoleren, integreren, generaliseren, consolideren)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C8BE6E7-73BC-9FC6-EC29-87FCE5AF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3F6FF1-A9B8-CD01-B288-B5510708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5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93B848-49F5-FE20-3580-6622FBEF2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F8001-24B3-73DE-9A28-632CB0B3353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NL" dirty="0"/>
              <a:t>Algemene uitgangspunten </a:t>
            </a:r>
            <a:r>
              <a:rPr lang="nl-NL" sz="2400" dirty="0"/>
              <a:t>(1   2   </a:t>
            </a:r>
            <a:r>
              <a:rPr lang="nl-NL" sz="2400" dirty="0">
                <a:highlight>
                  <a:srgbClr val="FFFF00"/>
                </a:highlight>
              </a:rPr>
              <a:t>3</a:t>
            </a:r>
            <a:r>
              <a:rPr lang="nl-NL" sz="2400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1265F6-FE07-4BCB-F8F1-C49431D60FE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nl-NL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Welke principes hebben we om verandering in gedrag-in-taak/situatie tot stand te brengen? </a:t>
            </a: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(zeker ook: isoleren, integreren, generaliseren, consolideren)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A72854-DC5A-51B4-D966-599B7E11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B207BE-068D-BAF0-0231-BBA2F267F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548F4F8-625C-0C2A-E375-2E11DDE1AA78}"/>
              </a:ext>
            </a:extLst>
          </p:cNvPr>
          <p:cNvSpPr txBox="1"/>
          <p:nvPr/>
        </p:nvSpPr>
        <p:spPr>
          <a:xfrm rot="20117237">
            <a:off x="1946030" y="3031798"/>
            <a:ext cx="829993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nl-NL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nl-NL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Principes voor aanpak </a:t>
            </a:r>
          </a:p>
          <a:p>
            <a:pPr algn="ctr"/>
            <a:endParaRPr lang="nl-NL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4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809BD-643F-C717-8FF9-3CC2A9E7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D2258D4-7E82-E2D3-3D58-19AEA19F92E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	</a:t>
            </a:r>
          </a:p>
          <a:p>
            <a:pPr marL="0" indent="0">
              <a:buNone/>
            </a:pP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8FA3F61-FD52-EECB-A31D-408A44E6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13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1AEDE3-9BEB-12CF-907F-810018C5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B487737-6D34-FF13-9EB0-310ED696A8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72" y="1816328"/>
            <a:ext cx="5123456" cy="4552845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AC692743-ED2D-E979-F857-C2FFB25EBC2E}"/>
              </a:ext>
            </a:extLst>
          </p:cNvPr>
          <p:cNvSpPr/>
          <p:nvPr/>
        </p:nvSpPr>
        <p:spPr>
          <a:xfrm>
            <a:off x="7152572" y="2651285"/>
            <a:ext cx="699377" cy="312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2FF1245D-EA00-FC2E-FF66-08B14A1CA972}"/>
              </a:ext>
            </a:extLst>
          </p:cNvPr>
          <p:cNvSpPr/>
          <p:nvPr/>
        </p:nvSpPr>
        <p:spPr>
          <a:xfrm rot="3372076">
            <a:off x="4899300" y="2982756"/>
            <a:ext cx="371789" cy="288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CB86BBD0-D8A7-D779-85DE-75D406C6E9E5}"/>
              </a:ext>
            </a:extLst>
          </p:cNvPr>
          <p:cNvSpPr/>
          <p:nvPr/>
        </p:nvSpPr>
        <p:spPr>
          <a:xfrm rot="3372076">
            <a:off x="6854247" y="3036499"/>
            <a:ext cx="385754" cy="456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CDA2DF53-229C-C401-6B6C-19705D7E5A04}"/>
              </a:ext>
            </a:extLst>
          </p:cNvPr>
          <p:cNvSpPr/>
          <p:nvPr/>
        </p:nvSpPr>
        <p:spPr>
          <a:xfrm rot="3372076">
            <a:off x="4811523" y="4221868"/>
            <a:ext cx="547341" cy="1140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343D2E70-D52B-2533-6D42-5CE5320B0E0B}"/>
              </a:ext>
            </a:extLst>
          </p:cNvPr>
          <p:cNvSpPr/>
          <p:nvPr/>
        </p:nvSpPr>
        <p:spPr>
          <a:xfrm rot="3372076">
            <a:off x="6535490" y="4085245"/>
            <a:ext cx="547341" cy="536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B8A9235-EE88-9143-C4A9-75FDA3B90327}"/>
              </a:ext>
            </a:extLst>
          </p:cNvPr>
          <p:cNvSpPr txBox="1"/>
          <p:nvPr/>
        </p:nvSpPr>
        <p:spPr>
          <a:xfrm>
            <a:off x="4340051" y="2090405"/>
            <a:ext cx="351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Algemene uitgangspunten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064515F-BAF1-703E-A707-5084774D3E28}"/>
              </a:ext>
            </a:extLst>
          </p:cNvPr>
          <p:cNvSpPr txBox="1"/>
          <p:nvPr/>
        </p:nvSpPr>
        <p:spPr>
          <a:xfrm>
            <a:off x="4340051" y="5418090"/>
            <a:ext cx="351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Relatie met OPP?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47AC41A-7186-A16A-496E-F271B52A2BAB}"/>
              </a:ext>
            </a:extLst>
          </p:cNvPr>
          <p:cNvSpPr txBox="1"/>
          <p:nvPr/>
        </p:nvSpPr>
        <p:spPr>
          <a:xfrm>
            <a:off x="4340051" y="3650839"/>
            <a:ext cx="3511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Visie EHBI</a:t>
            </a:r>
          </a:p>
        </p:txBody>
      </p:sp>
      <p:sp>
        <p:nvSpPr>
          <p:cNvPr id="9" name="Tekstballon: rechthoek 8">
            <a:extLst>
              <a:ext uri="{FF2B5EF4-FFF2-40B4-BE49-F238E27FC236}">
                <a16:creationId xmlns:a16="http://schemas.microsoft.com/office/drawing/2014/main" id="{82A87395-F89C-5E54-0D94-CC6CD7870559}"/>
              </a:ext>
            </a:extLst>
          </p:cNvPr>
          <p:cNvSpPr/>
          <p:nvPr/>
        </p:nvSpPr>
        <p:spPr>
          <a:xfrm>
            <a:off x="9076452" y="3551624"/>
            <a:ext cx="2117412" cy="1118331"/>
          </a:xfrm>
          <a:prstGeom prst="wedgeRectCallout">
            <a:avLst>
              <a:gd name="adj1" fmla="val -112243"/>
              <a:gd name="adj2" fmla="val 1021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Gericht op de basisvaardigheden</a:t>
            </a:r>
          </a:p>
        </p:txBody>
      </p:sp>
    </p:spTree>
    <p:extLst>
      <p:ext uri="{BB962C8B-B14F-4D97-AF65-F5344CB8AC3E}">
        <p14:creationId xmlns:p14="http://schemas.microsoft.com/office/powerpoint/2010/main" val="8732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A518DB7-61D5-09EB-F01A-6FB9A026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D5E75-7862-4723-81A6-DAC170946BE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CEFD1B-0681-57EB-12AC-8D6F2576C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9228" y="293807"/>
            <a:ext cx="9453544" cy="6270386"/>
          </a:xfrm>
          <a:prstGeom prst="rect">
            <a:avLst/>
          </a:prstGeom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B30331F-FEBD-E524-3DA7-7A50C97A14EE}"/>
              </a:ext>
            </a:extLst>
          </p:cNvPr>
          <p:cNvSpPr/>
          <p:nvPr/>
        </p:nvSpPr>
        <p:spPr>
          <a:xfrm>
            <a:off x="1567544" y="1587638"/>
            <a:ext cx="5084464" cy="203981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AFDED2F-EDF3-5F64-B321-FF0582A45679}"/>
              </a:ext>
            </a:extLst>
          </p:cNvPr>
          <p:cNvSpPr/>
          <p:nvPr/>
        </p:nvSpPr>
        <p:spPr>
          <a:xfrm>
            <a:off x="1587640" y="3627455"/>
            <a:ext cx="5054320" cy="1708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18AEF15-909F-52F0-8DE4-21DFEAA6C1F2}"/>
              </a:ext>
            </a:extLst>
          </p:cNvPr>
          <p:cNvSpPr/>
          <p:nvPr/>
        </p:nvSpPr>
        <p:spPr>
          <a:xfrm>
            <a:off x="6680342" y="2451798"/>
            <a:ext cx="4029391" cy="1346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202AB7-527E-92C0-91AA-84C601C3EED9}"/>
              </a:ext>
            </a:extLst>
          </p:cNvPr>
          <p:cNvSpPr/>
          <p:nvPr/>
        </p:nvSpPr>
        <p:spPr>
          <a:xfrm>
            <a:off x="5184950" y="3798277"/>
            <a:ext cx="1075173" cy="36174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380A583-7F0E-8854-D11E-9153BFC4180F}"/>
              </a:ext>
            </a:extLst>
          </p:cNvPr>
          <p:cNvSpPr txBox="1"/>
          <p:nvPr/>
        </p:nvSpPr>
        <p:spPr>
          <a:xfrm>
            <a:off x="1389324" y="2050903"/>
            <a:ext cx="53129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Het </a:t>
            </a:r>
            <a:r>
              <a:rPr lang="nl-NL" sz="25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hele team </a:t>
            </a:r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verantwoordelijk </a:t>
            </a:r>
          </a:p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voor de fundamenten van de drie basisvaardigheden op elk niveau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0B6EF6-8D69-81AE-056C-7A0DE93DDE85}"/>
              </a:ext>
            </a:extLst>
          </p:cNvPr>
          <p:cNvSpPr txBox="1"/>
          <p:nvPr/>
        </p:nvSpPr>
        <p:spPr>
          <a:xfrm>
            <a:off x="6860372" y="2674151"/>
            <a:ext cx="3784181" cy="28050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100% kwaliteit van kennis </a:t>
            </a:r>
          </a:p>
          <a:p>
            <a:pPr algn="ctr">
              <a:lnSpc>
                <a:spcPct val="150000"/>
              </a:lnSpc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 elk niveau</a:t>
            </a:r>
          </a:p>
          <a:p>
            <a:pPr algn="ctr">
              <a:lnSpc>
                <a:spcPct val="150000"/>
              </a:lnSpc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Instructieprincipes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BF4F9B5-4B2A-4F4A-F550-E8B784E79915}"/>
              </a:ext>
            </a:extLst>
          </p:cNvPr>
          <p:cNvSpPr txBox="1"/>
          <p:nvPr/>
        </p:nvSpPr>
        <p:spPr>
          <a:xfrm>
            <a:off x="6860372" y="5520698"/>
            <a:ext cx="378418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Stevige didactische basis (bv. EDI) &amp;</a:t>
            </a:r>
          </a:p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Stabiele omgeving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561578EF-B0EB-BAE4-8D01-3ECCC2939FAE}"/>
              </a:ext>
            </a:extLst>
          </p:cNvPr>
          <p:cNvSpPr/>
          <p:nvPr/>
        </p:nvSpPr>
        <p:spPr>
          <a:xfrm>
            <a:off x="8440615" y="3839761"/>
            <a:ext cx="472273" cy="11944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0C275B4F-0AF6-4AFE-BEAE-F2E8946761BB}"/>
              </a:ext>
            </a:extLst>
          </p:cNvPr>
          <p:cNvSpPr/>
          <p:nvPr/>
        </p:nvSpPr>
        <p:spPr>
          <a:xfrm rot="16200000">
            <a:off x="6191808" y="5738481"/>
            <a:ext cx="385187" cy="931846"/>
          </a:xfrm>
          <a:prstGeom prst="triangle">
            <a:avLst>
              <a:gd name="adj" fmla="val 5521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BF3DDB4-A2E5-02D1-FDEE-1F4A739222AB}"/>
              </a:ext>
            </a:extLst>
          </p:cNvPr>
          <p:cNvSpPr/>
          <p:nvPr/>
        </p:nvSpPr>
        <p:spPr>
          <a:xfrm>
            <a:off x="1909187" y="369345"/>
            <a:ext cx="8209503" cy="57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5A36F12-09E9-DC38-ACD2-534A1340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257384FF-4485-334E-1F73-8A0014486ACD}"/>
              </a:ext>
            </a:extLst>
          </p:cNvPr>
          <p:cNvSpPr/>
          <p:nvPr/>
        </p:nvSpPr>
        <p:spPr>
          <a:xfrm>
            <a:off x="6677697" y="2627642"/>
            <a:ext cx="4052132" cy="288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ballon: rechthoek 19">
            <a:extLst>
              <a:ext uri="{FF2B5EF4-FFF2-40B4-BE49-F238E27FC236}">
                <a16:creationId xmlns:a16="http://schemas.microsoft.com/office/drawing/2014/main" id="{45E7DA1C-F0F2-69FC-8366-33A66682C8C3}"/>
              </a:ext>
            </a:extLst>
          </p:cNvPr>
          <p:cNvSpPr/>
          <p:nvPr/>
        </p:nvSpPr>
        <p:spPr>
          <a:xfrm>
            <a:off x="4883499" y="3949002"/>
            <a:ext cx="1885740" cy="1360747"/>
          </a:xfrm>
          <a:prstGeom prst="wedgeRectCallout">
            <a:avLst>
              <a:gd name="adj1" fmla="val -17519"/>
              <a:gd name="adj2" fmla="val 11566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Erkenning</a:t>
            </a:r>
          </a:p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Veiligheid</a:t>
            </a:r>
          </a:p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Respect</a:t>
            </a:r>
          </a:p>
        </p:txBody>
      </p:sp>
      <p:sp>
        <p:nvSpPr>
          <p:cNvPr id="16" name="Gelijkbenige driehoek 15">
            <a:extLst>
              <a:ext uri="{FF2B5EF4-FFF2-40B4-BE49-F238E27FC236}">
                <a16:creationId xmlns:a16="http://schemas.microsoft.com/office/drawing/2014/main" id="{E53D9058-E993-75AD-92F1-8EFC99833019}"/>
              </a:ext>
            </a:extLst>
          </p:cNvPr>
          <p:cNvSpPr/>
          <p:nvPr/>
        </p:nvSpPr>
        <p:spPr>
          <a:xfrm>
            <a:off x="1627248" y="971656"/>
            <a:ext cx="5061509" cy="629078"/>
          </a:xfrm>
          <a:prstGeom prst="triangle">
            <a:avLst>
              <a:gd name="adj" fmla="val 4852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40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437B1-9731-9D05-823C-6024F205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E08FBCC-7C89-A213-316B-FE0E2D8C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D5E75-7862-4723-81A6-DAC170946BE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25B088-B3FC-3353-37FE-23D77454B1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9228" y="293807"/>
            <a:ext cx="9453544" cy="6270386"/>
          </a:xfrm>
          <a:prstGeom prst="rect">
            <a:avLst/>
          </a:prstGeom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0BF29ED-D3B1-D14B-2DC5-4A801A1D0DCB}"/>
              </a:ext>
            </a:extLst>
          </p:cNvPr>
          <p:cNvSpPr/>
          <p:nvPr/>
        </p:nvSpPr>
        <p:spPr>
          <a:xfrm>
            <a:off x="1577592" y="1577590"/>
            <a:ext cx="5084464" cy="203981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51503A2-52A2-F880-C3D0-D18A4F811F44}"/>
              </a:ext>
            </a:extLst>
          </p:cNvPr>
          <p:cNvSpPr/>
          <p:nvPr/>
        </p:nvSpPr>
        <p:spPr>
          <a:xfrm>
            <a:off x="1587640" y="3627455"/>
            <a:ext cx="5054320" cy="1708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A8BA89B-CE15-937B-4519-C5C496A2C2EA}"/>
              </a:ext>
            </a:extLst>
          </p:cNvPr>
          <p:cNvSpPr/>
          <p:nvPr/>
        </p:nvSpPr>
        <p:spPr>
          <a:xfrm>
            <a:off x="6680342" y="2451798"/>
            <a:ext cx="4029391" cy="1346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F7FFCE-DC33-5178-B507-F13B558DAAEC}"/>
              </a:ext>
            </a:extLst>
          </p:cNvPr>
          <p:cNvSpPr/>
          <p:nvPr/>
        </p:nvSpPr>
        <p:spPr>
          <a:xfrm>
            <a:off x="5184950" y="3798277"/>
            <a:ext cx="1075173" cy="36174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A365F1F-AE0F-B79B-E1C5-28580EF2ECC6}"/>
              </a:ext>
            </a:extLst>
          </p:cNvPr>
          <p:cNvSpPr txBox="1"/>
          <p:nvPr/>
        </p:nvSpPr>
        <p:spPr>
          <a:xfrm>
            <a:off x="1419469" y="2050903"/>
            <a:ext cx="52626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Het </a:t>
            </a:r>
            <a:r>
              <a:rPr lang="nl-NL" sz="25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hele team </a:t>
            </a:r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verantwoordelijk </a:t>
            </a:r>
          </a:p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voor de fundamenten van de drie basisvaardigheden op elk niveau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6E921C2-8969-7B2A-EA86-2B07A0FD6E26}"/>
              </a:ext>
            </a:extLst>
          </p:cNvPr>
          <p:cNvSpPr txBox="1"/>
          <p:nvPr/>
        </p:nvSpPr>
        <p:spPr>
          <a:xfrm>
            <a:off x="6860372" y="2674151"/>
            <a:ext cx="3784181" cy="28050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100% kwaliteit van kennis </a:t>
            </a:r>
          </a:p>
          <a:p>
            <a:pPr algn="ctr">
              <a:lnSpc>
                <a:spcPct val="150000"/>
              </a:lnSpc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 elk niveau</a:t>
            </a:r>
          </a:p>
          <a:p>
            <a:pPr algn="ctr">
              <a:lnSpc>
                <a:spcPct val="150000"/>
              </a:lnSpc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Instructieprincipes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C75CDDA-0D23-BD66-ABDA-C2514909B50D}"/>
              </a:ext>
            </a:extLst>
          </p:cNvPr>
          <p:cNvSpPr txBox="1"/>
          <p:nvPr/>
        </p:nvSpPr>
        <p:spPr>
          <a:xfrm>
            <a:off x="6860372" y="5520698"/>
            <a:ext cx="378418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Stevige didactische basis (bv. EDI) &amp;</a:t>
            </a:r>
          </a:p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Stabiele omgeving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81D7970C-D5E2-004E-9814-B6E911D82B5C}"/>
              </a:ext>
            </a:extLst>
          </p:cNvPr>
          <p:cNvSpPr/>
          <p:nvPr/>
        </p:nvSpPr>
        <p:spPr>
          <a:xfrm>
            <a:off x="8440615" y="3839761"/>
            <a:ext cx="472273" cy="11944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A0DAD6E9-0375-8024-C1A6-A62D02917CFE}"/>
              </a:ext>
            </a:extLst>
          </p:cNvPr>
          <p:cNvSpPr/>
          <p:nvPr/>
        </p:nvSpPr>
        <p:spPr>
          <a:xfrm rot="16200000">
            <a:off x="6191808" y="5738481"/>
            <a:ext cx="385187" cy="931846"/>
          </a:xfrm>
          <a:prstGeom prst="triangle">
            <a:avLst>
              <a:gd name="adj" fmla="val 5521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D6BE88A-07F7-E115-A35D-0DA6768BAE69}"/>
              </a:ext>
            </a:extLst>
          </p:cNvPr>
          <p:cNvSpPr/>
          <p:nvPr/>
        </p:nvSpPr>
        <p:spPr>
          <a:xfrm>
            <a:off x="1909187" y="369345"/>
            <a:ext cx="8209503" cy="57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DCDDF9-25A8-0143-020F-0D3A478EC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807161FE-2180-C016-DA14-D5F1F2941FFB}"/>
              </a:ext>
            </a:extLst>
          </p:cNvPr>
          <p:cNvSpPr/>
          <p:nvPr/>
        </p:nvSpPr>
        <p:spPr>
          <a:xfrm>
            <a:off x="6670294" y="2623911"/>
            <a:ext cx="4052132" cy="288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ballon: rechthoek 12">
            <a:extLst>
              <a:ext uri="{FF2B5EF4-FFF2-40B4-BE49-F238E27FC236}">
                <a16:creationId xmlns:a16="http://schemas.microsoft.com/office/drawing/2014/main" id="{432CBF61-44E3-AE23-7FCD-689FB2872BD4}"/>
              </a:ext>
            </a:extLst>
          </p:cNvPr>
          <p:cNvSpPr/>
          <p:nvPr/>
        </p:nvSpPr>
        <p:spPr>
          <a:xfrm>
            <a:off x="2632668" y="3949002"/>
            <a:ext cx="4136571" cy="1360747"/>
          </a:xfrm>
          <a:prstGeom prst="wedgeRectCallout">
            <a:avLst>
              <a:gd name="adj1" fmla="val -21816"/>
              <a:gd name="adj2" fmla="val 935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Een probleem is er </a:t>
            </a:r>
            <a:r>
              <a:rPr lang="nl-NL" sz="28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nooit opeens</a:t>
            </a:r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maar ontwikkelt zich. </a:t>
            </a:r>
          </a:p>
          <a:p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Dus vanaf de eerste dag: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0E04EABB-2A02-0D76-4923-21A15A5A6B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5580461" y="4842084"/>
            <a:ext cx="1101690" cy="424819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638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2D7D9-E544-45C8-0109-ED78A2455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B21465E-38E8-D00C-7AAD-3D734660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D5E75-7862-4723-81A6-DAC170946BE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45337F-0747-32BC-F0AA-C5AC940001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9228" y="293807"/>
            <a:ext cx="9453544" cy="6270386"/>
          </a:xfrm>
          <a:prstGeom prst="rect">
            <a:avLst/>
          </a:prstGeom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666A9B43-E298-3E33-7DAF-1F6BFB903283}"/>
              </a:ext>
            </a:extLst>
          </p:cNvPr>
          <p:cNvSpPr/>
          <p:nvPr/>
        </p:nvSpPr>
        <p:spPr>
          <a:xfrm>
            <a:off x="1577592" y="1577590"/>
            <a:ext cx="5084464" cy="203981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A95BD5E-3590-1F9E-DA93-DFB56578B99A}"/>
              </a:ext>
            </a:extLst>
          </p:cNvPr>
          <p:cNvSpPr/>
          <p:nvPr/>
        </p:nvSpPr>
        <p:spPr>
          <a:xfrm>
            <a:off x="1587640" y="3627455"/>
            <a:ext cx="5054320" cy="1708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6CC0DDA-16B1-1E74-7C63-586635847CDF}"/>
              </a:ext>
            </a:extLst>
          </p:cNvPr>
          <p:cNvSpPr/>
          <p:nvPr/>
        </p:nvSpPr>
        <p:spPr>
          <a:xfrm>
            <a:off x="6680342" y="2451798"/>
            <a:ext cx="4029391" cy="1346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EB2877A-E6CC-F5D7-08CD-F99F54D245DF}"/>
              </a:ext>
            </a:extLst>
          </p:cNvPr>
          <p:cNvSpPr/>
          <p:nvPr/>
        </p:nvSpPr>
        <p:spPr>
          <a:xfrm>
            <a:off x="5184950" y="3798277"/>
            <a:ext cx="1075173" cy="36174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AAFDC1-9DE1-BBD3-75B6-668F3BA847AC}"/>
              </a:ext>
            </a:extLst>
          </p:cNvPr>
          <p:cNvSpPr txBox="1"/>
          <p:nvPr/>
        </p:nvSpPr>
        <p:spPr>
          <a:xfrm>
            <a:off x="1419469" y="2050903"/>
            <a:ext cx="52626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Het </a:t>
            </a:r>
            <a:r>
              <a:rPr lang="nl-NL" sz="25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hele team </a:t>
            </a:r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verantwoordelijk </a:t>
            </a:r>
          </a:p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voor de fundamenten van de drie basisvaardigheden op elk niveau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810740A-3951-7AC2-65B7-0D67DB5FF024}"/>
              </a:ext>
            </a:extLst>
          </p:cNvPr>
          <p:cNvSpPr txBox="1"/>
          <p:nvPr/>
        </p:nvSpPr>
        <p:spPr>
          <a:xfrm>
            <a:off x="6860372" y="2674151"/>
            <a:ext cx="3784181" cy="28050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100% kwaliteit van kennis </a:t>
            </a:r>
          </a:p>
          <a:p>
            <a:pPr algn="ctr">
              <a:lnSpc>
                <a:spcPct val="150000"/>
              </a:lnSpc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 elk niveau</a:t>
            </a:r>
          </a:p>
          <a:p>
            <a:pPr algn="ctr">
              <a:lnSpc>
                <a:spcPct val="150000"/>
              </a:lnSpc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nl-NL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Instructieprincipes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F7BBFEA-5642-0CDC-48CB-13BD47012626}"/>
              </a:ext>
            </a:extLst>
          </p:cNvPr>
          <p:cNvSpPr txBox="1"/>
          <p:nvPr/>
        </p:nvSpPr>
        <p:spPr>
          <a:xfrm>
            <a:off x="6860372" y="5520698"/>
            <a:ext cx="378418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Stevige didactische basis (bv. EDI) &amp;</a:t>
            </a:r>
          </a:p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Stabiele omgeving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89B464A5-1A92-64D1-F76A-92902DF6B8DA}"/>
              </a:ext>
            </a:extLst>
          </p:cNvPr>
          <p:cNvSpPr/>
          <p:nvPr/>
        </p:nvSpPr>
        <p:spPr>
          <a:xfrm>
            <a:off x="8440615" y="3839761"/>
            <a:ext cx="472273" cy="11944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C838D560-BB1F-50F5-4FA6-94EF11DBAD7E}"/>
              </a:ext>
            </a:extLst>
          </p:cNvPr>
          <p:cNvSpPr/>
          <p:nvPr/>
        </p:nvSpPr>
        <p:spPr>
          <a:xfrm rot="16200000">
            <a:off x="6191808" y="5738481"/>
            <a:ext cx="385187" cy="931846"/>
          </a:xfrm>
          <a:prstGeom prst="triangle">
            <a:avLst>
              <a:gd name="adj" fmla="val 5521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4DE3AAD-EF48-0E0D-C944-31193ED9EF65}"/>
              </a:ext>
            </a:extLst>
          </p:cNvPr>
          <p:cNvSpPr/>
          <p:nvPr/>
        </p:nvSpPr>
        <p:spPr>
          <a:xfrm>
            <a:off x="1909187" y="369345"/>
            <a:ext cx="8209503" cy="57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B592511-AAD4-D35B-C20E-4433E3A56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303A4066-566F-0393-D88B-A630462D2B1B}"/>
              </a:ext>
            </a:extLst>
          </p:cNvPr>
          <p:cNvSpPr/>
          <p:nvPr/>
        </p:nvSpPr>
        <p:spPr>
          <a:xfrm>
            <a:off x="6687745" y="2617594"/>
            <a:ext cx="4052132" cy="288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ballon: rechthoek 12">
            <a:extLst>
              <a:ext uri="{FF2B5EF4-FFF2-40B4-BE49-F238E27FC236}">
                <a16:creationId xmlns:a16="http://schemas.microsoft.com/office/drawing/2014/main" id="{D4ECFE12-460B-A954-8571-B70500DD0E77}"/>
              </a:ext>
            </a:extLst>
          </p:cNvPr>
          <p:cNvSpPr/>
          <p:nvPr/>
        </p:nvSpPr>
        <p:spPr>
          <a:xfrm>
            <a:off x="2632668" y="3949002"/>
            <a:ext cx="4136571" cy="1360747"/>
          </a:xfrm>
          <a:prstGeom prst="wedgeRectCallout">
            <a:avLst>
              <a:gd name="adj1" fmla="val -21816"/>
              <a:gd name="adj2" fmla="val 9351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Demotivatie, te weinig inzet, ontwijken, verzet, faalangst, … </a:t>
            </a:r>
          </a:p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zijn gevolgen, </a:t>
            </a:r>
          </a:p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geen oorzaken! </a:t>
            </a:r>
          </a:p>
        </p:txBody>
      </p:sp>
    </p:spTree>
    <p:extLst>
      <p:ext uri="{BB962C8B-B14F-4D97-AF65-F5344CB8AC3E}">
        <p14:creationId xmlns:p14="http://schemas.microsoft.com/office/powerpoint/2010/main" val="272631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1282B-C56E-1354-0D40-B44DAF86D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3218A3C-69ED-D65E-3E1C-7F37BA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D5E75-7862-4723-81A6-DAC170946BE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EF61AA-350F-1151-C1BA-CA91946368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9228" y="293807"/>
            <a:ext cx="9453544" cy="6270386"/>
          </a:xfrm>
          <a:prstGeom prst="rect">
            <a:avLst/>
          </a:prstGeom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BD5AB76-89AD-E14B-F842-372C3BD7DAA5}"/>
              </a:ext>
            </a:extLst>
          </p:cNvPr>
          <p:cNvSpPr/>
          <p:nvPr/>
        </p:nvSpPr>
        <p:spPr>
          <a:xfrm>
            <a:off x="1577592" y="1577590"/>
            <a:ext cx="5084464" cy="203981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95584BF-8AC4-DF53-78F2-ECA531C54394}"/>
              </a:ext>
            </a:extLst>
          </p:cNvPr>
          <p:cNvSpPr/>
          <p:nvPr/>
        </p:nvSpPr>
        <p:spPr>
          <a:xfrm>
            <a:off x="1587640" y="3627455"/>
            <a:ext cx="5054320" cy="1708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6C264D-F7B0-C0AE-C297-9F2570056F9F}"/>
              </a:ext>
            </a:extLst>
          </p:cNvPr>
          <p:cNvSpPr/>
          <p:nvPr/>
        </p:nvSpPr>
        <p:spPr>
          <a:xfrm>
            <a:off x="6672104" y="2451798"/>
            <a:ext cx="4029391" cy="1346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7442379-B450-0BEB-CE6C-7762B6014B1C}"/>
              </a:ext>
            </a:extLst>
          </p:cNvPr>
          <p:cNvSpPr/>
          <p:nvPr/>
        </p:nvSpPr>
        <p:spPr>
          <a:xfrm>
            <a:off x="5206313" y="3806515"/>
            <a:ext cx="1020858" cy="275967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81C417-B929-BAE1-DF4E-52A51E4D96CB}"/>
              </a:ext>
            </a:extLst>
          </p:cNvPr>
          <p:cNvSpPr txBox="1"/>
          <p:nvPr/>
        </p:nvSpPr>
        <p:spPr>
          <a:xfrm>
            <a:off x="6860372" y="2674151"/>
            <a:ext cx="3784181" cy="28050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100%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van kennis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 elk niveau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Instructieprincipes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C567B20-496C-4290-D7C1-BB42FAD88CA0}"/>
              </a:ext>
            </a:extLst>
          </p:cNvPr>
          <p:cNvSpPr txBox="1"/>
          <p:nvPr/>
        </p:nvSpPr>
        <p:spPr>
          <a:xfrm>
            <a:off x="6860372" y="5520698"/>
            <a:ext cx="378418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Stevige didactische basis (bv. EDI) &amp;</a:t>
            </a:r>
          </a:p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Stabiele omgeving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6F0D100E-D124-69B3-D638-DCF32BB0D851}"/>
              </a:ext>
            </a:extLst>
          </p:cNvPr>
          <p:cNvSpPr/>
          <p:nvPr/>
        </p:nvSpPr>
        <p:spPr>
          <a:xfrm>
            <a:off x="8440615" y="3839761"/>
            <a:ext cx="472273" cy="11944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BCE9D4C9-3248-E1C4-A96C-73F603CFA6C0}"/>
              </a:ext>
            </a:extLst>
          </p:cNvPr>
          <p:cNvSpPr/>
          <p:nvPr/>
        </p:nvSpPr>
        <p:spPr>
          <a:xfrm rot="16200000">
            <a:off x="6249683" y="4490158"/>
            <a:ext cx="385187" cy="816094"/>
          </a:xfrm>
          <a:prstGeom prst="triangle">
            <a:avLst>
              <a:gd name="adj" fmla="val 5521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AD6281C2-7BBA-675A-9088-C07B4ABE291E}"/>
              </a:ext>
            </a:extLst>
          </p:cNvPr>
          <p:cNvSpPr/>
          <p:nvPr/>
        </p:nvSpPr>
        <p:spPr>
          <a:xfrm rot="16200000">
            <a:off x="6191808" y="5738481"/>
            <a:ext cx="385187" cy="931846"/>
          </a:xfrm>
          <a:prstGeom prst="triangle">
            <a:avLst>
              <a:gd name="adj" fmla="val 5521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F1CC714-6B65-6295-81F8-5E0626B5AF68}"/>
              </a:ext>
            </a:extLst>
          </p:cNvPr>
          <p:cNvSpPr/>
          <p:nvPr/>
        </p:nvSpPr>
        <p:spPr>
          <a:xfrm>
            <a:off x="1909187" y="369345"/>
            <a:ext cx="8209503" cy="57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1DB970F-68CC-6413-0507-632F599E0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2BCFC049-79C2-709E-EB3D-6B0014012F8F}"/>
              </a:ext>
            </a:extLst>
          </p:cNvPr>
          <p:cNvSpPr txBox="1"/>
          <p:nvPr/>
        </p:nvSpPr>
        <p:spPr>
          <a:xfrm>
            <a:off x="1419469" y="2050903"/>
            <a:ext cx="52626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Het </a:t>
            </a:r>
            <a:r>
              <a:rPr lang="nl-NL" sz="25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hele team </a:t>
            </a:r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verantwoordelijk </a:t>
            </a:r>
          </a:p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voor de fundamenten van de drie basisvaardigheden op elk niveau</a:t>
            </a:r>
          </a:p>
        </p:txBody>
      </p:sp>
    </p:spTree>
    <p:extLst>
      <p:ext uri="{BB962C8B-B14F-4D97-AF65-F5344CB8AC3E}">
        <p14:creationId xmlns:p14="http://schemas.microsoft.com/office/powerpoint/2010/main" val="373080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A518DB7-61D5-09EB-F01A-6FB9A026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D5E75-7862-4723-81A6-DAC170946BE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CEFD1B-0681-57EB-12AC-8D6F2576C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9228" y="293807"/>
            <a:ext cx="9453544" cy="6270386"/>
          </a:xfrm>
          <a:prstGeom prst="rect">
            <a:avLst/>
          </a:prstGeom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B30331F-FEBD-E524-3DA7-7A50C97A14EE}"/>
              </a:ext>
            </a:extLst>
          </p:cNvPr>
          <p:cNvSpPr/>
          <p:nvPr/>
        </p:nvSpPr>
        <p:spPr>
          <a:xfrm>
            <a:off x="1577592" y="1577590"/>
            <a:ext cx="5084464" cy="203981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AFDED2F-EDF3-5F64-B321-FF0582A45679}"/>
              </a:ext>
            </a:extLst>
          </p:cNvPr>
          <p:cNvSpPr/>
          <p:nvPr/>
        </p:nvSpPr>
        <p:spPr>
          <a:xfrm>
            <a:off x="1587640" y="3627455"/>
            <a:ext cx="5054320" cy="1708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18AEF15-909F-52F0-8DE4-21DFEAA6C1F2}"/>
              </a:ext>
            </a:extLst>
          </p:cNvPr>
          <p:cNvSpPr/>
          <p:nvPr/>
        </p:nvSpPr>
        <p:spPr>
          <a:xfrm>
            <a:off x="6680342" y="2451798"/>
            <a:ext cx="4029391" cy="1346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202AB7-527E-92C0-91AA-84C601C3EED9}"/>
              </a:ext>
            </a:extLst>
          </p:cNvPr>
          <p:cNvSpPr/>
          <p:nvPr/>
        </p:nvSpPr>
        <p:spPr>
          <a:xfrm>
            <a:off x="5184950" y="3798277"/>
            <a:ext cx="1075173" cy="36174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E0B6EF6-8D69-81AE-056C-7A0DE93DDE85}"/>
              </a:ext>
            </a:extLst>
          </p:cNvPr>
          <p:cNvSpPr txBox="1"/>
          <p:nvPr/>
        </p:nvSpPr>
        <p:spPr>
          <a:xfrm>
            <a:off x="6860372" y="2674151"/>
            <a:ext cx="3784181" cy="28050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100%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van kennis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 elk niveau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Instructieprincipes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BF4F9B5-4B2A-4F4A-F550-E8B784E79915}"/>
              </a:ext>
            </a:extLst>
          </p:cNvPr>
          <p:cNvSpPr txBox="1"/>
          <p:nvPr/>
        </p:nvSpPr>
        <p:spPr>
          <a:xfrm>
            <a:off x="6860372" y="5520698"/>
            <a:ext cx="378418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Stevige didactische basis (bv. EDI) &amp;</a:t>
            </a:r>
          </a:p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Stabiele omgeving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561578EF-B0EB-BAE4-8D01-3ECCC2939FAE}"/>
              </a:ext>
            </a:extLst>
          </p:cNvPr>
          <p:cNvSpPr/>
          <p:nvPr/>
        </p:nvSpPr>
        <p:spPr>
          <a:xfrm>
            <a:off x="8440615" y="3839761"/>
            <a:ext cx="472273" cy="11944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7376C6CB-C541-6B15-A71B-93FD4C384E18}"/>
              </a:ext>
            </a:extLst>
          </p:cNvPr>
          <p:cNvSpPr/>
          <p:nvPr/>
        </p:nvSpPr>
        <p:spPr>
          <a:xfrm rot="16200000">
            <a:off x="6249683" y="4490158"/>
            <a:ext cx="385187" cy="816094"/>
          </a:xfrm>
          <a:prstGeom prst="triangle">
            <a:avLst>
              <a:gd name="adj" fmla="val 5521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0C275B4F-0AF6-4AFE-BEAE-F2E8946761BB}"/>
              </a:ext>
            </a:extLst>
          </p:cNvPr>
          <p:cNvSpPr/>
          <p:nvPr/>
        </p:nvSpPr>
        <p:spPr>
          <a:xfrm rot="16200000">
            <a:off x="6191808" y="5738481"/>
            <a:ext cx="385187" cy="931846"/>
          </a:xfrm>
          <a:prstGeom prst="triangle">
            <a:avLst>
              <a:gd name="adj" fmla="val 5521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ABF3DDB4-A2E5-02D1-FDEE-1F4A739222AB}"/>
              </a:ext>
            </a:extLst>
          </p:cNvPr>
          <p:cNvSpPr/>
          <p:nvPr/>
        </p:nvSpPr>
        <p:spPr>
          <a:xfrm>
            <a:off x="1909187" y="369345"/>
            <a:ext cx="8209503" cy="57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5A36F12-09E9-DC38-ACD2-534A1340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15" name="Tekstballon: rechthoek 14">
            <a:extLst>
              <a:ext uri="{FF2B5EF4-FFF2-40B4-BE49-F238E27FC236}">
                <a16:creationId xmlns:a16="http://schemas.microsoft.com/office/drawing/2014/main" id="{E0586254-B933-CD00-2C36-1EFCB0579947}"/>
              </a:ext>
            </a:extLst>
          </p:cNvPr>
          <p:cNvSpPr/>
          <p:nvPr/>
        </p:nvSpPr>
        <p:spPr>
          <a:xfrm>
            <a:off x="4138441" y="3343418"/>
            <a:ext cx="1885740" cy="1360747"/>
          </a:xfrm>
          <a:prstGeom prst="wedgeRectCallout">
            <a:avLst>
              <a:gd name="adj1" fmla="val 125287"/>
              <a:gd name="adj2" fmla="val -3128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Dus geen 80% </a:t>
            </a:r>
          </a:p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¾ </a:t>
            </a:r>
          </a:p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…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9497635-2EE3-0E99-4C6F-9A65AB0F1A5F}"/>
              </a:ext>
            </a:extLst>
          </p:cNvPr>
          <p:cNvSpPr txBox="1"/>
          <p:nvPr/>
        </p:nvSpPr>
        <p:spPr>
          <a:xfrm>
            <a:off x="1419469" y="2050903"/>
            <a:ext cx="52626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Het </a:t>
            </a:r>
            <a:r>
              <a:rPr lang="nl-NL" sz="25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hele team </a:t>
            </a:r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verantwoordelijk </a:t>
            </a:r>
          </a:p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voor de fundamenten van de drie basisvaardigheden op elk niveau</a:t>
            </a:r>
          </a:p>
        </p:txBody>
      </p:sp>
    </p:spTree>
    <p:extLst>
      <p:ext uri="{BB962C8B-B14F-4D97-AF65-F5344CB8AC3E}">
        <p14:creationId xmlns:p14="http://schemas.microsoft.com/office/powerpoint/2010/main" val="234601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F3AF1-83B1-E3CC-8F0B-08366A54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6EFCE50-FE4B-F440-00D7-22549C60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D5E75-7862-4723-81A6-DAC170946BE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D710D4-D20E-2563-A3BD-FFCC2116D8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69228" y="293807"/>
            <a:ext cx="9453544" cy="6270386"/>
          </a:xfrm>
          <a:prstGeom prst="rect">
            <a:avLst/>
          </a:prstGeom>
          <a:ln>
            <a:noFill/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D7D421F-5639-CF18-A397-1669E3BF9A93}"/>
              </a:ext>
            </a:extLst>
          </p:cNvPr>
          <p:cNvSpPr/>
          <p:nvPr/>
        </p:nvSpPr>
        <p:spPr>
          <a:xfrm>
            <a:off x="1577592" y="1577590"/>
            <a:ext cx="5084464" cy="203981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2F3E1CD-155A-8E8F-C9E8-E9456AAA5161}"/>
              </a:ext>
            </a:extLst>
          </p:cNvPr>
          <p:cNvSpPr/>
          <p:nvPr/>
        </p:nvSpPr>
        <p:spPr>
          <a:xfrm>
            <a:off x="1587640" y="3627455"/>
            <a:ext cx="5054320" cy="1708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D8806A2-3E52-A19C-C284-C3771BCAD18F}"/>
              </a:ext>
            </a:extLst>
          </p:cNvPr>
          <p:cNvSpPr/>
          <p:nvPr/>
        </p:nvSpPr>
        <p:spPr>
          <a:xfrm>
            <a:off x="6680342" y="2451798"/>
            <a:ext cx="4029391" cy="1346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A6C0C35-8DFD-CD31-80A2-92DBB15230F0}"/>
              </a:ext>
            </a:extLst>
          </p:cNvPr>
          <p:cNvSpPr/>
          <p:nvPr/>
        </p:nvSpPr>
        <p:spPr>
          <a:xfrm>
            <a:off x="5184950" y="3798277"/>
            <a:ext cx="1075173" cy="361741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DFA9186-0765-9C2A-2554-2DF0B9E6C94C}"/>
              </a:ext>
            </a:extLst>
          </p:cNvPr>
          <p:cNvSpPr txBox="1"/>
          <p:nvPr/>
        </p:nvSpPr>
        <p:spPr>
          <a:xfrm>
            <a:off x="6860372" y="2674151"/>
            <a:ext cx="3784181" cy="28050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100%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van kennis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 elk niveau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Instructieprincipes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E8BE74C-4B78-BD32-8BC5-A6D58A542244}"/>
              </a:ext>
            </a:extLst>
          </p:cNvPr>
          <p:cNvSpPr txBox="1"/>
          <p:nvPr/>
        </p:nvSpPr>
        <p:spPr>
          <a:xfrm>
            <a:off x="6860372" y="5520698"/>
            <a:ext cx="378418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Stevige didactische basis (bv. EDI) &amp;</a:t>
            </a:r>
          </a:p>
          <a:p>
            <a:pPr algn="ctr"/>
            <a:r>
              <a:rPr lang="nl-NL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Stabiele omgeving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5D68D544-A0C0-1E90-E602-C07A85F5B98A}"/>
              </a:ext>
            </a:extLst>
          </p:cNvPr>
          <p:cNvSpPr/>
          <p:nvPr/>
        </p:nvSpPr>
        <p:spPr>
          <a:xfrm>
            <a:off x="8440615" y="3839761"/>
            <a:ext cx="472273" cy="11944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Gelijkbenige driehoek 12">
            <a:extLst>
              <a:ext uri="{FF2B5EF4-FFF2-40B4-BE49-F238E27FC236}">
                <a16:creationId xmlns:a16="http://schemas.microsoft.com/office/drawing/2014/main" id="{4F4BB47C-284F-4A8D-CBDB-3FDD90685440}"/>
              </a:ext>
            </a:extLst>
          </p:cNvPr>
          <p:cNvSpPr/>
          <p:nvPr/>
        </p:nvSpPr>
        <p:spPr>
          <a:xfrm rot="16200000">
            <a:off x="6249683" y="4490158"/>
            <a:ext cx="385187" cy="816094"/>
          </a:xfrm>
          <a:prstGeom prst="triangle">
            <a:avLst>
              <a:gd name="adj" fmla="val 5521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0D3F2EA9-1042-94A8-69FA-4B27475A622F}"/>
              </a:ext>
            </a:extLst>
          </p:cNvPr>
          <p:cNvSpPr/>
          <p:nvPr/>
        </p:nvSpPr>
        <p:spPr>
          <a:xfrm rot="16200000">
            <a:off x="6191808" y="5738481"/>
            <a:ext cx="385187" cy="931846"/>
          </a:xfrm>
          <a:prstGeom prst="triangle">
            <a:avLst>
              <a:gd name="adj" fmla="val 5521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F3464E8-84BF-7049-9260-2A5E525C1BA5}"/>
              </a:ext>
            </a:extLst>
          </p:cNvPr>
          <p:cNvSpPr/>
          <p:nvPr/>
        </p:nvSpPr>
        <p:spPr>
          <a:xfrm>
            <a:off x="1909187" y="369345"/>
            <a:ext cx="8209503" cy="570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4164D6B-E803-935F-42FF-12F701468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15" name="Tekstballon: rechthoek 14">
            <a:extLst>
              <a:ext uri="{FF2B5EF4-FFF2-40B4-BE49-F238E27FC236}">
                <a16:creationId xmlns:a16="http://schemas.microsoft.com/office/drawing/2014/main" id="{5984DC99-0D73-2A71-8354-F3E2E6E81C41}"/>
              </a:ext>
            </a:extLst>
          </p:cNvPr>
          <p:cNvSpPr/>
          <p:nvPr/>
        </p:nvSpPr>
        <p:spPr>
          <a:xfrm>
            <a:off x="4138441" y="3343418"/>
            <a:ext cx="1885740" cy="1360747"/>
          </a:xfrm>
          <a:prstGeom prst="wedgeRectCallout">
            <a:avLst>
              <a:gd name="adj1" fmla="val 126161"/>
              <a:gd name="adj2" fmla="val -3370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Compenserende middelen zijn er niet voor niets!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880120B-894D-82F8-6A88-E3B03307308B}"/>
              </a:ext>
            </a:extLst>
          </p:cNvPr>
          <p:cNvSpPr txBox="1"/>
          <p:nvPr/>
        </p:nvSpPr>
        <p:spPr>
          <a:xfrm>
            <a:off x="1419469" y="2050903"/>
            <a:ext cx="52626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Het </a:t>
            </a:r>
            <a:r>
              <a:rPr lang="nl-NL" sz="25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hele team </a:t>
            </a:r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verantwoordelijk </a:t>
            </a:r>
          </a:p>
          <a:p>
            <a:pPr algn="ctr"/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voor de fundamenten van de drie basisvaardigheden op elk niveau</a:t>
            </a:r>
          </a:p>
        </p:txBody>
      </p:sp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B46CBD7A-3B84-84BC-69F8-D63E030C5A33}"/>
              </a:ext>
            </a:extLst>
          </p:cNvPr>
          <p:cNvSpPr/>
          <p:nvPr/>
        </p:nvSpPr>
        <p:spPr>
          <a:xfrm>
            <a:off x="4137412" y="4750185"/>
            <a:ext cx="1885740" cy="729029"/>
          </a:xfrm>
          <a:prstGeom prst="wedgeRectCallout">
            <a:avLst>
              <a:gd name="adj1" fmla="val 49712"/>
              <a:gd name="adj2" fmla="val -325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Fouten maken heeft geen zin.</a:t>
            </a:r>
          </a:p>
        </p:txBody>
      </p:sp>
    </p:spTree>
    <p:extLst>
      <p:ext uri="{BB962C8B-B14F-4D97-AF65-F5344CB8AC3E}">
        <p14:creationId xmlns:p14="http://schemas.microsoft.com/office/powerpoint/2010/main" val="33577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77A61D6F-330A-9D09-C2FE-83183069DD28}"/>
              </a:ext>
            </a:extLst>
          </p:cNvPr>
          <p:cNvSpPr txBox="1">
            <a:spLocks/>
          </p:cNvSpPr>
          <p:nvPr/>
        </p:nvSpPr>
        <p:spPr>
          <a:xfrm>
            <a:off x="639746" y="303508"/>
            <a:ext cx="5198346" cy="57958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Cécile Ruijssenaars-Elshoff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Kleuterleidster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Leraar basisonderwijs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Remedial teacher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Psychologisch assistent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Orthopedagoog (SBO)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Orthopedagoog (SO)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Eigen praktijk (OCR)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Orthopedagoog Generalist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Co-auteur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Geregeld! 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en </a:t>
            </a:r>
            <a:r>
              <a:rPr kumimoji="0" lang="nl-NL" sz="2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Berekend!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Ondertitel 2">
            <a:extLst>
              <a:ext uri="{FF2B5EF4-FFF2-40B4-BE49-F238E27FC236}">
                <a16:creationId xmlns:a16="http://schemas.microsoft.com/office/drawing/2014/main" id="{7CC4B836-54D5-F2C4-28B2-E01501022EA9}"/>
              </a:ext>
            </a:extLst>
          </p:cNvPr>
          <p:cNvSpPr txBox="1">
            <a:spLocks/>
          </p:cNvSpPr>
          <p:nvPr/>
        </p:nvSpPr>
        <p:spPr>
          <a:xfrm>
            <a:off x="6353909" y="313557"/>
            <a:ext cx="5198345" cy="579584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Wied Ruijssenaars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UHD Nijmegen (RU)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Orthopedagoog (LOM)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Orthopedagoog Mytyl/Tyltyl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HGL Leuven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HGL Leiden &amp; Directeur Pedologisch Instituut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HGL Groningen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GZ-Psycholoog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nl-N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0474FE-365C-21B8-912E-54E6E200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CD4FB-2EA7-43A5-B4C9-617672D043A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5C9208-92E6-CE8B-4BA4-7DE9F0021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9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744021A-E68D-4718-A350-98438FD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E75-7862-4723-81A6-DAC170946BE4}" type="slidenum">
              <a:rPr lang="nl-NL" smtClean="0"/>
              <a:t>20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5975891-6830-2456-A883-120B93980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75" y="832129"/>
            <a:ext cx="10404050" cy="519374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446ABBD-8E97-2776-77B5-790E735DAE39}"/>
              </a:ext>
            </a:extLst>
          </p:cNvPr>
          <p:cNvSpPr txBox="1"/>
          <p:nvPr/>
        </p:nvSpPr>
        <p:spPr>
          <a:xfrm>
            <a:off x="893975" y="1324504"/>
            <a:ext cx="10404050" cy="47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>
                <a:highlight>
                  <a:srgbClr val="FFFF00"/>
                </a:highligh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van kennis en best passende </a:t>
            </a:r>
            <a:r>
              <a:rPr lang="nl-NL" sz="2500" dirty="0">
                <a:highlight>
                  <a:srgbClr val="FFFF00"/>
                </a:highligh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instructieprincipes</a:t>
            </a:r>
            <a:r>
              <a:rPr lang="nl-NL" sz="25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hangen samen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17D24A-DC27-979A-818D-58E212DE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3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27CA37-36D3-47BD-B706-5B508F86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84E9C-8082-8272-B140-4C4986313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5267"/>
            <a:ext cx="9144000" cy="349640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i="0" dirty="0">
                <a:solidFill>
                  <a:srgbClr val="0069B4"/>
                </a:solidFill>
                <a:effectLst/>
                <a:latin typeface="Corbel Light" panose="020B0303020204020204" pitchFamily="34" charset="0"/>
              </a:rPr>
              <a:t>Drie vragen die je altijd moet kunnen beantwoorden</a:t>
            </a:r>
            <a:br>
              <a:rPr lang="nl-NL" i="0" dirty="0">
                <a:solidFill>
                  <a:srgbClr val="0069B4"/>
                </a:solidFill>
                <a:effectLst/>
                <a:latin typeface="Corbel Light" panose="020B0303020204020204" pitchFamily="34" charset="0"/>
              </a:rPr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6FF7AC-E80F-0329-23ED-16DE465FC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6" y="103723"/>
            <a:ext cx="490623" cy="7091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F0AF7B2-D8EA-6B36-559D-C52AD86683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77160">
            <a:off x="3815083" y="3820779"/>
            <a:ext cx="4561835" cy="2347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91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50729-4B89-F0CA-AE8A-1948FCDB7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31">
            <a:extLst>
              <a:ext uri="{FF2B5EF4-FFF2-40B4-BE49-F238E27FC236}">
                <a16:creationId xmlns:a16="http://schemas.microsoft.com/office/drawing/2014/main" id="{38353E0F-EED4-12DD-88E7-F06459718F2F}"/>
              </a:ext>
            </a:extLst>
          </p:cNvPr>
          <p:cNvSpPr txBox="1"/>
          <p:nvPr/>
        </p:nvSpPr>
        <p:spPr>
          <a:xfrm>
            <a:off x="173182" y="289249"/>
            <a:ext cx="11845635" cy="606710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4958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Als ik instructie wil geven in de basisvaardigheden (lezen, spellen, rekenen/wiskunde), dan stel ik mezelf </a:t>
            </a:r>
            <a:r>
              <a:rPr kumimoji="0" lang="nl-NL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altijd en telkens opnieuw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drie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vragen: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Om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welke kennis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gaat het bij deze leerinhoud, deze taak of dit probleem?</a:t>
            </a:r>
          </a:p>
          <a:p>
            <a:pPr marL="9144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is de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van de beschikbare, vereiste (voor)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kennis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marL="9144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9144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Hoe kan ik de kwaliteit van die kennis (via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verbeteren?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09600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09600" algn="l"/>
              </a:tabLst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609600" algn="l"/>
              </a:tabLst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EHBI 2.0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geeft de handvatten om deze cruciale vragen te beantwoorden.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C4FE51D4-B359-64D4-3771-C2C160A20FFE}"/>
              </a:ext>
            </a:extLst>
          </p:cNvPr>
          <p:cNvSpPr/>
          <p:nvPr/>
        </p:nvSpPr>
        <p:spPr>
          <a:xfrm>
            <a:off x="3436535" y="35275"/>
            <a:ext cx="3612993" cy="932749"/>
          </a:xfrm>
          <a:prstGeom prst="wedgeEllipseCallout">
            <a:avLst>
              <a:gd name="adj1" fmla="val -5159"/>
              <a:gd name="adj2" fmla="val 810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(voorwaarden voor de)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D4768A-3503-D40E-3196-5AEC99F2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D5E75-7862-4723-81A6-DAC170946BE4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AD7BA97-CBE0-5F26-0768-7C09221D3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1" y="79096"/>
            <a:ext cx="490623" cy="709113"/>
          </a:xfrm>
          <a:prstGeom prst="rect">
            <a:avLst/>
          </a:prstGeom>
        </p:spPr>
      </p:pic>
      <p:sp>
        <p:nvSpPr>
          <p:cNvPr id="4" name="Tekstballon: rechthoek 3">
            <a:extLst>
              <a:ext uri="{FF2B5EF4-FFF2-40B4-BE49-F238E27FC236}">
                <a16:creationId xmlns:a16="http://schemas.microsoft.com/office/drawing/2014/main" id="{DCD3CB2B-D5CC-ADF4-5EAB-7FCC2E872287}"/>
              </a:ext>
            </a:extLst>
          </p:cNvPr>
          <p:cNvSpPr/>
          <p:nvPr/>
        </p:nvSpPr>
        <p:spPr>
          <a:xfrm>
            <a:off x="675503" y="5440446"/>
            <a:ext cx="10898659" cy="474321"/>
          </a:xfrm>
          <a:prstGeom prst="wedgeRectCallout">
            <a:avLst>
              <a:gd name="adj1" fmla="val 16248"/>
              <a:gd name="adj2" fmla="val -13201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i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Afgestemd op belemmerende/stimulerende factoren en met gebruik van compenserende middelen.  </a:t>
            </a:r>
          </a:p>
        </p:txBody>
      </p:sp>
    </p:spTree>
    <p:extLst>
      <p:ext uri="{BB962C8B-B14F-4D97-AF65-F5344CB8AC3E}">
        <p14:creationId xmlns:p14="http://schemas.microsoft.com/office/powerpoint/2010/main" val="3520634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ACE07-A129-A46D-1452-C5292A07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EB0828F-6349-A663-9ECB-3D8B338A9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420A4F5-580A-B18B-0328-04AFBE75109E}"/>
              </a:ext>
            </a:extLst>
          </p:cNvPr>
          <p:cNvSpPr txBox="1"/>
          <p:nvPr/>
        </p:nvSpPr>
        <p:spPr>
          <a:xfrm>
            <a:off x="2133601" y="2459736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Kennis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D7C5A34-71B0-8810-30FB-46101F72A883}"/>
              </a:ext>
            </a:extLst>
          </p:cNvPr>
          <p:cNvSpPr txBox="1"/>
          <p:nvPr/>
        </p:nvSpPr>
        <p:spPr>
          <a:xfrm>
            <a:off x="6784848" y="2459736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Samenwerking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Doelen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C81AB78-8798-8D63-A1B5-5766B28C450D}"/>
              </a:ext>
            </a:extLst>
          </p:cNvPr>
          <p:cNvCxnSpPr/>
          <p:nvPr/>
        </p:nvCxnSpPr>
        <p:spPr>
          <a:xfrm flipV="1">
            <a:off x="2865121" y="25877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7ADB6BC-87B4-EDA4-6FE3-5229ADEB7305}"/>
              </a:ext>
            </a:extLst>
          </p:cNvPr>
          <p:cNvCxnSpPr/>
          <p:nvPr/>
        </p:nvCxnSpPr>
        <p:spPr>
          <a:xfrm flipV="1">
            <a:off x="3017521" y="27401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398F98D5-D86B-08EC-94CA-D8DAFDC3C8E4}"/>
              </a:ext>
            </a:extLst>
          </p:cNvPr>
          <p:cNvCxnSpPr/>
          <p:nvPr/>
        </p:nvCxnSpPr>
        <p:spPr>
          <a:xfrm flipV="1">
            <a:off x="3169921" y="28925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7257600-2F85-019F-2A15-FAC877A5EFE5}"/>
              </a:ext>
            </a:extLst>
          </p:cNvPr>
          <p:cNvCxnSpPr/>
          <p:nvPr/>
        </p:nvCxnSpPr>
        <p:spPr>
          <a:xfrm flipV="1">
            <a:off x="7363967" y="25877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4B3F4E7-4370-444A-2299-35A195A10A2A}"/>
              </a:ext>
            </a:extLst>
          </p:cNvPr>
          <p:cNvCxnSpPr/>
          <p:nvPr/>
        </p:nvCxnSpPr>
        <p:spPr>
          <a:xfrm flipV="1">
            <a:off x="7516367" y="27401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72B6647-F3A6-A853-6E9E-AA261FAF94A3}"/>
              </a:ext>
            </a:extLst>
          </p:cNvPr>
          <p:cNvCxnSpPr/>
          <p:nvPr/>
        </p:nvCxnSpPr>
        <p:spPr>
          <a:xfrm flipV="1">
            <a:off x="7668767" y="28925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35436ED4-7A16-4E26-9A19-4C1BEF7BF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1DEC5FE-E5F9-1D68-C29D-3FF1CA6E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0757F-019B-4AE9-9229-EC2251AADAF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7707E654-BF9D-8A79-6958-DC5D43A9E077}"/>
              </a:ext>
            </a:extLst>
          </p:cNvPr>
          <p:cNvSpPr/>
          <p:nvPr/>
        </p:nvSpPr>
        <p:spPr>
          <a:xfrm>
            <a:off x="2944369" y="4128718"/>
            <a:ext cx="1560575" cy="6113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C6D1492-4E37-910D-382A-9491E1C4D55F}"/>
              </a:ext>
            </a:extLst>
          </p:cNvPr>
          <p:cNvSpPr/>
          <p:nvPr/>
        </p:nvSpPr>
        <p:spPr>
          <a:xfrm>
            <a:off x="7708393" y="4113647"/>
            <a:ext cx="1560575" cy="6113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jl: gekromd omhoog 5">
            <a:extLst>
              <a:ext uri="{FF2B5EF4-FFF2-40B4-BE49-F238E27FC236}">
                <a16:creationId xmlns:a16="http://schemas.microsoft.com/office/drawing/2014/main" id="{C45EAB24-8500-5956-8590-36AF77402F1E}"/>
              </a:ext>
            </a:extLst>
          </p:cNvPr>
          <p:cNvSpPr/>
          <p:nvPr/>
        </p:nvSpPr>
        <p:spPr>
          <a:xfrm>
            <a:off x="4675633" y="5239417"/>
            <a:ext cx="3273553" cy="1344748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286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BF745-75D0-ADCE-CA10-C52A32F2F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7392C01-3881-7DDB-5D21-370C41A98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55DDE93-AD6A-2DF6-BA04-363F4DFA863C}"/>
              </a:ext>
            </a:extLst>
          </p:cNvPr>
          <p:cNvSpPr txBox="1"/>
          <p:nvPr/>
        </p:nvSpPr>
        <p:spPr>
          <a:xfrm>
            <a:off x="2133601" y="2459736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Kennis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633A630-D1A1-3F8C-4F1C-2A359DF928F3}"/>
              </a:ext>
            </a:extLst>
          </p:cNvPr>
          <p:cNvSpPr txBox="1"/>
          <p:nvPr/>
        </p:nvSpPr>
        <p:spPr>
          <a:xfrm>
            <a:off x="6784848" y="2459736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Samenwerking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Doelen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0F749BC4-36FF-3B83-845D-AF09E64C2AC5}"/>
              </a:ext>
            </a:extLst>
          </p:cNvPr>
          <p:cNvCxnSpPr/>
          <p:nvPr/>
        </p:nvCxnSpPr>
        <p:spPr>
          <a:xfrm flipV="1">
            <a:off x="2865121" y="25877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FA24CF3-9B05-C938-C98E-DA4BF07F82DE}"/>
              </a:ext>
            </a:extLst>
          </p:cNvPr>
          <p:cNvCxnSpPr/>
          <p:nvPr/>
        </p:nvCxnSpPr>
        <p:spPr>
          <a:xfrm flipV="1">
            <a:off x="3017521" y="27401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E289FFCA-DE78-0347-D25F-0F72CF8243F1}"/>
              </a:ext>
            </a:extLst>
          </p:cNvPr>
          <p:cNvCxnSpPr/>
          <p:nvPr/>
        </p:nvCxnSpPr>
        <p:spPr>
          <a:xfrm flipV="1">
            <a:off x="3169921" y="28925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E967E5BD-CAA0-A38C-D416-06FBA48539AB}"/>
              </a:ext>
            </a:extLst>
          </p:cNvPr>
          <p:cNvCxnSpPr/>
          <p:nvPr/>
        </p:nvCxnSpPr>
        <p:spPr>
          <a:xfrm flipV="1">
            <a:off x="7363967" y="25877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57158DB-330A-262D-8728-D8D10830C64D}"/>
              </a:ext>
            </a:extLst>
          </p:cNvPr>
          <p:cNvCxnSpPr/>
          <p:nvPr/>
        </p:nvCxnSpPr>
        <p:spPr>
          <a:xfrm flipV="1">
            <a:off x="7516367" y="27401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262F3BF-2118-4EFC-8930-60AEC3AEBFDC}"/>
              </a:ext>
            </a:extLst>
          </p:cNvPr>
          <p:cNvCxnSpPr/>
          <p:nvPr/>
        </p:nvCxnSpPr>
        <p:spPr>
          <a:xfrm flipV="1">
            <a:off x="7668767" y="28925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23DFC38A-E51A-28CE-4598-7D1715791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90C429B-A0CC-5E9A-D173-1D35EA55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0757F-019B-4AE9-9229-EC2251AADAF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7224835-81A1-94F9-DCA8-3829C6A73185}"/>
              </a:ext>
            </a:extLst>
          </p:cNvPr>
          <p:cNvSpPr/>
          <p:nvPr/>
        </p:nvSpPr>
        <p:spPr>
          <a:xfrm>
            <a:off x="2944369" y="4128718"/>
            <a:ext cx="1560575" cy="6113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53AD4E9-D07E-7ABC-081E-BB3867A57441}"/>
              </a:ext>
            </a:extLst>
          </p:cNvPr>
          <p:cNvSpPr/>
          <p:nvPr/>
        </p:nvSpPr>
        <p:spPr>
          <a:xfrm>
            <a:off x="7708393" y="4113647"/>
            <a:ext cx="1560575" cy="6113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jl: gekromd omhoog 5">
            <a:extLst>
              <a:ext uri="{FF2B5EF4-FFF2-40B4-BE49-F238E27FC236}">
                <a16:creationId xmlns:a16="http://schemas.microsoft.com/office/drawing/2014/main" id="{35DCCE0E-01C4-F537-28CD-2BF0EB1731FF}"/>
              </a:ext>
            </a:extLst>
          </p:cNvPr>
          <p:cNvSpPr/>
          <p:nvPr/>
        </p:nvSpPr>
        <p:spPr>
          <a:xfrm>
            <a:off x="4675633" y="5239417"/>
            <a:ext cx="3273553" cy="1344748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3756AF62-F399-8C27-5E5F-877AE733FAC7}"/>
              </a:ext>
            </a:extLst>
          </p:cNvPr>
          <p:cNvSpPr/>
          <p:nvPr/>
        </p:nvSpPr>
        <p:spPr>
          <a:xfrm>
            <a:off x="626076" y="2405449"/>
            <a:ext cx="2479589" cy="781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Voorbeeld</a:t>
            </a:r>
          </a:p>
        </p:txBody>
      </p:sp>
    </p:spTree>
    <p:extLst>
      <p:ext uri="{BB962C8B-B14F-4D97-AF65-F5344CB8AC3E}">
        <p14:creationId xmlns:p14="http://schemas.microsoft.com/office/powerpoint/2010/main" val="3734964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BACD0-F035-435D-F001-493156D8B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30997EE-A99F-1C52-8EA6-1BAE26DB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3CE1E-3515-42F5-AC35-837BE92EFA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268238-2673-3936-E7BF-A7DA465C5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8" y="1690688"/>
            <a:ext cx="1303245" cy="21828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28337B1-2A58-B618-1A72-0363EBDED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97453">
            <a:off x="1684259" y="1808794"/>
            <a:ext cx="1436780" cy="191168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C3FE3F9-9A9B-42A6-763C-B87CC86500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440127" y="4876149"/>
            <a:ext cx="1962522" cy="1389888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756C085-1EF8-28D8-DECD-3D99228A212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9566707">
            <a:off x="2256304" y="3582637"/>
            <a:ext cx="1547906" cy="1160929"/>
          </a:xfrm>
          <a:prstGeom prst="rect">
            <a:avLst/>
          </a:prstGeom>
          <a:ln>
            <a:noFill/>
          </a:ln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46756943-649E-A5C5-4298-A75F644607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0407049">
            <a:off x="244244" y="3742817"/>
            <a:ext cx="1685365" cy="1264024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F2397DB3-09B2-EFCF-0FD0-A10834C3EF6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87844">
            <a:off x="1618916" y="3523225"/>
            <a:ext cx="1083305" cy="2398058"/>
          </a:xfrm>
          <a:prstGeom prst="rect">
            <a:avLst/>
          </a:prstGeom>
        </p:spPr>
      </p:pic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FA70CD28-D3DF-B811-4CAF-88E29FEA8A6C}"/>
              </a:ext>
            </a:extLst>
          </p:cNvPr>
          <p:cNvCxnSpPr/>
          <p:nvPr/>
        </p:nvCxnSpPr>
        <p:spPr>
          <a:xfrm>
            <a:off x="4096875" y="1601971"/>
            <a:ext cx="0" cy="466566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5754D6B1-BEA5-4CA7-751C-DC277CA90AC8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251150" y="1863171"/>
            <a:ext cx="2649589" cy="1229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40329059-A227-71F6-20F3-C496C04D01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 rot="1320720">
            <a:off x="5299012" y="3166245"/>
            <a:ext cx="2797138" cy="1300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C9005E1A-EDC1-CE7E-CD83-5B82B3EAB75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 rot="20518769">
            <a:off x="4494415" y="3067700"/>
            <a:ext cx="1325563" cy="1325563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65416B34-EBE2-C609-E69C-25218D3B151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04094" y="4375022"/>
            <a:ext cx="1913891" cy="1816139"/>
          </a:xfrm>
          <a:prstGeom prst="rect">
            <a:avLst/>
          </a:prstGeom>
        </p:spPr>
      </p:pic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5FA781D0-623D-9EDA-15E3-D74CCDF9D64B}"/>
              </a:ext>
            </a:extLst>
          </p:cNvPr>
          <p:cNvCxnSpPr/>
          <p:nvPr/>
        </p:nvCxnSpPr>
        <p:spPr>
          <a:xfrm>
            <a:off x="8347044" y="1593006"/>
            <a:ext cx="0" cy="466566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>
            <a:extLst>
              <a:ext uri="{FF2B5EF4-FFF2-40B4-BE49-F238E27FC236}">
                <a16:creationId xmlns:a16="http://schemas.microsoft.com/office/drawing/2014/main" id="{8A778C0B-28E6-C2DB-0568-E231653959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8655481" y="1945340"/>
            <a:ext cx="1100442" cy="1048869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84ECE876-6E9B-6A36-040C-561AF0D6CC0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 rot="20149093">
            <a:off x="8629930" y="3129718"/>
            <a:ext cx="1695763" cy="1695763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AFF4DF4-1255-4720-F715-4C08D8B1FD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 rot="1091277">
            <a:off x="8956381" y="1854206"/>
            <a:ext cx="2342987" cy="1656699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6A14D06B-9DA7-E5AD-B752-DEF272F2F72C}"/>
              </a:ext>
            </a:extLst>
          </p:cNvPr>
          <p:cNvPicPr>
            <a:picLocks noChangeAspect="1"/>
          </p:cNvPicPr>
          <p:nvPr/>
        </p:nvPicPr>
        <p:blipFill>
          <a:blip r:embed="rId2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 rot="1051068">
            <a:off x="9933701" y="4215001"/>
            <a:ext cx="1531108" cy="1531108"/>
          </a:xfrm>
          <a:prstGeom prst="rect">
            <a:avLst/>
          </a:prstGeom>
        </p:spPr>
      </p:pic>
      <p:sp>
        <p:nvSpPr>
          <p:cNvPr id="4" name="Tekstballon: rechthoek met afgeronde hoeken 3">
            <a:extLst>
              <a:ext uri="{FF2B5EF4-FFF2-40B4-BE49-F238E27FC236}">
                <a16:creationId xmlns:a16="http://schemas.microsoft.com/office/drawing/2014/main" id="{637972DF-A859-3DA9-F629-03546B16997D}"/>
              </a:ext>
            </a:extLst>
          </p:cNvPr>
          <p:cNvSpPr/>
          <p:nvPr/>
        </p:nvSpPr>
        <p:spPr>
          <a:xfrm>
            <a:off x="1900203" y="1464522"/>
            <a:ext cx="2140795" cy="427030"/>
          </a:xfrm>
          <a:prstGeom prst="wedgeRoundRectCallout">
            <a:avLst>
              <a:gd name="adj1" fmla="val -19944"/>
              <a:gd name="adj2" fmla="val 1744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Feiten (F)</a:t>
            </a:r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583460B8-2508-C5CA-AAA2-5D16A22613F0}"/>
              </a:ext>
            </a:extLst>
          </p:cNvPr>
          <p:cNvSpPr/>
          <p:nvPr/>
        </p:nvSpPr>
        <p:spPr>
          <a:xfrm>
            <a:off x="5235389" y="1468412"/>
            <a:ext cx="2983126" cy="466504"/>
          </a:xfrm>
          <a:prstGeom prst="wedgeRoundRectCallout">
            <a:avLst>
              <a:gd name="adj1" fmla="val 2543"/>
              <a:gd name="adj2" fmla="val 1594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Procedures (P)</a:t>
            </a: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123C6CA4-47BE-4D6B-3DA7-BC0784698ECA}"/>
              </a:ext>
            </a:extLst>
          </p:cNvPr>
          <p:cNvSpPr/>
          <p:nvPr/>
        </p:nvSpPr>
        <p:spPr>
          <a:xfrm>
            <a:off x="8475574" y="1478836"/>
            <a:ext cx="3519199" cy="466504"/>
          </a:xfrm>
          <a:prstGeom prst="wedgeRoundRectCallout">
            <a:avLst>
              <a:gd name="adj1" fmla="val 25828"/>
              <a:gd name="adj2" fmla="val 15371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Metacognitie (M)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5C9FB9F-E1EB-0BE0-2E6B-D5DEDAF7CA9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33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093E6-0444-91AC-22A5-E80C38288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CE73A63-292F-C40E-5A95-B3A0A4F6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3CE1E-3515-42F5-AC35-837BE92EFA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894947F-0366-FDDF-6323-D8C331579BB6}"/>
              </a:ext>
            </a:extLst>
          </p:cNvPr>
          <p:cNvSpPr txBox="1"/>
          <p:nvPr/>
        </p:nvSpPr>
        <p:spPr>
          <a:xfrm rot="19403828">
            <a:off x="761565" y="2182157"/>
            <a:ext cx="9144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eu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16C1AD6-C946-DC4B-FE93-D633FC53905E}"/>
              </a:ext>
            </a:extLst>
          </p:cNvPr>
          <p:cNvSpPr txBox="1"/>
          <p:nvPr/>
        </p:nvSpPr>
        <p:spPr>
          <a:xfrm rot="20581784">
            <a:off x="279895" y="3805026"/>
            <a:ext cx="178033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296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719E0EC-AF9C-B34B-D913-5098BC2906F9}"/>
              </a:ext>
            </a:extLst>
          </p:cNvPr>
          <p:cNvSpPr txBox="1"/>
          <p:nvPr/>
        </p:nvSpPr>
        <p:spPr>
          <a:xfrm rot="20061521">
            <a:off x="1528807" y="2262851"/>
            <a:ext cx="2390981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1..2..3..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DC9E810-DE85-57F8-5354-79A00AD0AB80}"/>
              </a:ext>
            </a:extLst>
          </p:cNvPr>
          <p:cNvSpPr txBox="1"/>
          <p:nvPr/>
        </p:nvSpPr>
        <p:spPr>
          <a:xfrm rot="556740">
            <a:off x="245370" y="2970467"/>
            <a:ext cx="178033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ieuw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5EBDB14-E5B4-A7CE-CD86-8CF4D6D237DE}"/>
              </a:ext>
            </a:extLst>
          </p:cNvPr>
          <p:cNvSpPr txBox="1"/>
          <p:nvPr/>
        </p:nvSpPr>
        <p:spPr>
          <a:xfrm rot="732875">
            <a:off x="2117714" y="4477944"/>
            <a:ext cx="91440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=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BC45115-4404-9070-6FCC-952A14B00B93}"/>
              </a:ext>
            </a:extLst>
          </p:cNvPr>
          <p:cNvSpPr txBox="1"/>
          <p:nvPr/>
        </p:nvSpPr>
        <p:spPr>
          <a:xfrm rot="556740">
            <a:off x="2580514" y="2927240"/>
            <a:ext cx="129661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1x6= 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2x6=12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3x6=18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4x6= ...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E774ED5-4C2C-D708-48E7-289F22D3110C}"/>
              </a:ext>
            </a:extLst>
          </p:cNvPr>
          <p:cNvSpPr txBox="1"/>
          <p:nvPr/>
        </p:nvSpPr>
        <p:spPr>
          <a:xfrm rot="1303432">
            <a:off x="1222594" y="4528101"/>
            <a:ext cx="9144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5708E85-AB6A-4F1A-0EDC-B897ECBE3B10}"/>
              </a:ext>
            </a:extLst>
          </p:cNvPr>
          <p:cNvSpPr txBox="1"/>
          <p:nvPr/>
        </p:nvSpPr>
        <p:spPr>
          <a:xfrm rot="960576">
            <a:off x="4809352" y="2409115"/>
            <a:ext cx="241836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7+5=7+3+2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C88079E-D836-CB8F-2357-473E37F51252}"/>
              </a:ext>
            </a:extLst>
          </p:cNvPr>
          <p:cNvSpPr txBox="1"/>
          <p:nvPr/>
        </p:nvSpPr>
        <p:spPr>
          <a:xfrm rot="20364531">
            <a:off x="4866492" y="3094014"/>
            <a:ext cx="28267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43+18=43+10+..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0B22412-CCD3-2358-555D-9DAD1E0C455E}"/>
              </a:ext>
            </a:extLst>
          </p:cNvPr>
          <p:cNvSpPr txBox="1"/>
          <p:nvPr/>
        </p:nvSpPr>
        <p:spPr>
          <a:xfrm rot="960576">
            <a:off x="5335100" y="4143201"/>
            <a:ext cx="241836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zzzzzeeeeefffff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5AAF109-69BE-0D83-47FF-E225F562A7C7}"/>
              </a:ext>
            </a:extLst>
          </p:cNvPr>
          <p:cNvSpPr txBox="1"/>
          <p:nvPr/>
        </p:nvSpPr>
        <p:spPr>
          <a:xfrm rot="1360399">
            <a:off x="4723580" y="4696196"/>
            <a:ext cx="30488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/bak/   /b/…/a/…/k/ 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F10E2EC-B169-04F7-2B1B-65BF6957ACB7}"/>
              </a:ext>
            </a:extLst>
          </p:cNvPr>
          <p:cNvSpPr txBox="1"/>
          <p:nvPr/>
        </p:nvSpPr>
        <p:spPr>
          <a:xfrm>
            <a:off x="4533953" y="5303822"/>
            <a:ext cx="2418368" cy="6668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       +        +        = 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C1DB96BA-213C-6F9E-C4FC-D5FF57DC9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86353" y="5392319"/>
            <a:ext cx="310198" cy="400427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3A1D7FFF-CB52-B8F6-8EA0-B5F2D4069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40824" y="5386393"/>
            <a:ext cx="310198" cy="40042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5903AE9-6F85-2EBD-747C-33AE5B55B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0146" y="5391970"/>
            <a:ext cx="315853" cy="400427"/>
          </a:xfrm>
          <a:prstGeom prst="rect">
            <a:avLst/>
          </a:prstGeom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8D747297-8B62-069A-7BDA-D6A14CA76ACD}"/>
              </a:ext>
            </a:extLst>
          </p:cNvPr>
          <p:cNvSpPr txBox="1"/>
          <p:nvPr/>
        </p:nvSpPr>
        <p:spPr>
          <a:xfrm rot="20685205">
            <a:off x="8610600" y="2282996"/>
            <a:ext cx="24688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Waarom?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FC8B4C7E-F368-44F5-4EFA-D652E580932D}"/>
              </a:ext>
            </a:extLst>
          </p:cNvPr>
          <p:cNvSpPr txBox="1"/>
          <p:nvPr/>
        </p:nvSpPr>
        <p:spPr>
          <a:xfrm rot="577940">
            <a:off x="8615466" y="3105834"/>
            <a:ext cx="246887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Wanneer?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60F21A68-1EAF-8E45-1D4D-7D73B1640D09}"/>
              </a:ext>
            </a:extLst>
          </p:cNvPr>
          <p:cNvSpPr txBox="1"/>
          <p:nvPr/>
        </p:nvSpPr>
        <p:spPr>
          <a:xfrm rot="20685205">
            <a:off x="8843386" y="3940722"/>
            <a:ext cx="24688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Klopt het?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C50CD54D-6F91-50A1-5AEF-1D8769BE4ED0}"/>
              </a:ext>
            </a:extLst>
          </p:cNvPr>
          <p:cNvSpPr txBox="1"/>
          <p:nvPr/>
        </p:nvSpPr>
        <p:spPr>
          <a:xfrm rot="706872">
            <a:off x="8876800" y="4895255"/>
            <a:ext cx="246887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Kan ik het?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44C253D9-31CA-5185-F506-47B9D9188355}"/>
              </a:ext>
            </a:extLst>
          </p:cNvPr>
          <p:cNvSpPr txBox="1"/>
          <p:nvPr/>
        </p:nvSpPr>
        <p:spPr>
          <a:xfrm rot="21282357">
            <a:off x="1792540" y="3524213"/>
            <a:ext cx="9144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</a:t>
            </a:r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353FD16C-3BA6-3231-A375-39955B3237E4}"/>
              </a:ext>
            </a:extLst>
          </p:cNvPr>
          <p:cNvCxnSpPr/>
          <p:nvPr/>
        </p:nvCxnSpPr>
        <p:spPr>
          <a:xfrm>
            <a:off x="4204447" y="1690688"/>
            <a:ext cx="0" cy="466566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7D2C2550-0D95-F61D-2F1C-28AF5A15A828}"/>
              </a:ext>
            </a:extLst>
          </p:cNvPr>
          <p:cNvCxnSpPr/>
          <p:nvPr/>
        </p:nvCxnSpPr>
        <p:spPr>
          <a:xfrm>
            <a:off x="8104099" y="1690688"/>
            <a:ext cx="0" cy="466566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D88BA3AD-C998-23BF-C300-7492563F4FE0}"/>
              </a:ext>
            </a:extLst>
          </p:cNvPr>
          <p:cNvSpPr/>
          <p:nvPr/>
        </p:nvSpPr>
        <p:spPr>
          <a:xfrm>
            <a:off x="1792178" y="1334429"/>
            <a:ext cx="2140795" cy="427030"/>
          </a:xfrm>
          <a:prstGeom prst="wedgeRoundRectCallout">
            <a:avLst>
              <a:gd name="adj1" fmla="val -19944"/>
              <a:gd name="adj2" fmla="val 1744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Feiten (F)</a:t>
            </a: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CC8DB616-0E8D-7547-E992-44CEF644C990}"/>
              </a:ext>
            </a:extLst>
          </p:cNvPr>
          <p:cNvSpPr/>
          <p:nvPr/>
        </p:nvSpPr>
        <p:spPr>
          <a:xfrm>
            <a:off x="4772299" y="1294955"/>
            <a:ext cx="2983126" cy="466504"/>
          </a:xfrm>
          <a:prstGeom prst="wedgeRoundRectCallout">
            <a:avLst>
              <a:gd name="adj1" fmla="val 2543"/>
              <a:gd name="adj2" fmla="val 1594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Procedures (P)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07901523-02DB-4407-08D4-A5E0F2809142}"/>
              </a:ext>
            </a:extLst>
          </p:cNvPr>
          <p:cNvSpPr/>
          <p:nvPr/>
        </p:nvSpPr>
        <p:spPr>
          <a:xfrm>
            <a:off x="8351639" y="1294955"/>
            <a:ext cx="3519199" cy="466504"/>
          </a:xfrm>
          <a:prstGeom prst="wedgeRoundRectCallout">
            <a:avLst>
              <a:gd name="adj1" fmla="val -14420"/>
              <a:gd name="adj2" fmla="val 1383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Metacognitie (M)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598A336-9C6C-6C3D-D5EE-61A52F90E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0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D1302-1646-2A2D-A4A5-C8DE39F84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50D9E-20E2-C88E-6B99-21B5C75F54F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nl-NL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schoolsituaties gaat het altijd om ‘gedrag’-in-uitvoering (‘hoe’)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welke taak/situatie?)</a:t>
            </a:r>
          </a:p>
          <a:p>
            <a:pPr marL="0" indent="0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 zullen het gedrag en de taak/situatie moeten analyseren: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zijn de kenmerken van het ‘gedrag’?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E23F36-08C7-0F81-2806-E025E008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BB81C2-5BB4-9143-BB94-2F396ED3B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3A2CB5A-296B-1A42-ACAF-AD1897146489}"/>
              </a:ext>
            </a:extLst>
          </p:cNvPr>
          <p:cNvSpPr txBox="1"/>
          <p:nvPr/>
        </p:nvSpPr>
        <p:spPr>
          <a:xfrm rot="20117237">
            <a:off x="1946030" y="3031798"/>
            <a:ext cx="829993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Analyse van kennis-in-taak/situatie*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C8A9BD0-632D-C23B-4A1C-AE4ECD2B33CF}"/>
              </a:ext>
            </a:extLst>
          </p:cNvPr>
          <p:cNvSpPr txBox="1"/>
          <p:nvPr/>
        </p:nvSpPr>
        <p:spPr>
          <a:xfrm>
            <a:off x="5247503" y="6277232"/>
            <a:ext cx="336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 Inclusief diagnostisch gesprek</a:t>
            </a:r>
          </a:p>
        </p:txBody>
      </p:sp>
    </p:spTree>
    <p:extLst>
      <p:ext uri="{BB962C8B-B14F-4D97-AF65-F5344CB8AC3E}">
        <p14:creationId xmlns:p14="http://schemas.microsoft.com/office/powerpoint/2010/main" val="2940287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6A6FE-C86B-2BC7-70DD-A3C30B4F0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9F98C-088D-8135-B2CB-F8C96855855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nl-NL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schoolsituaties gaat het altijd om ‘gedrag’-in-uitvoering (‘hoe’)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welke taak/situatie?)</a:t>
            </a:r>
          </a:p>
          <a:p>
            <a:pPr marL="0" indent="0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 zullen het gedrag en de taak/situatie moeten analyseren: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zijn de kenmerken van het ‘gedrag’?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35872A8-459A-8E98-3E5B-E534BD49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99FBF5-D500-F9F1-32A1-0881D8D0A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C190E38-253A-DD24-FDC0-7729BA28074B}"/>
              </a:ext>
            </a:extLst>
          </p:cNvPr>
          <p:cNvSpPr txBox="1"/>
          <p:nvPr/>
        </p:nvSpPr>
        <p:spPr>
          <a:xfrm rot="20117237">
            <a:off x="1946030" y="3031798"/>
            <a:ext cx="829993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Taakanalyse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87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568B7-81FE-D2F4-D706-3716B9747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BBBF518-2997-2FCC-EA2B-784921E8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3CE1E-3515-42F5-AC35-837BE92EFA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31C6BB7C-5DFC-8EBF-C558-AC80A56B904D}"/>
              </a:ext>
            </a:extLst>
          </p:cNvPr>
          <p:cNvSpPr/>
          <p:nvPr/>
        </p:nvSpPr>
        <p:spPr>
          <a:xfrm>
            <a:off x="2919529" y="1027288"/>
            <a:ext cx="6212264" cy="4803424"/>
          </a:xfrm>
          <a:prstGeom prst="wedgeRectCallout">
            <a:avLst>
              <a:gd name="adj1" fmla="val -49481"/>
              <a:gd name="adj2" fmla="val -19217"/>
            </a:avLst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een taakanalyse ga je na welke kennis nodig is om een taak met succes uit te voeren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71A46AD2-9E07-93EE-D38D-4E0E960E952B}"/>
              </a:ext>
            </a:extLst>
          </p:cNvPr>
          <p:cNvSpPr/>
          <p:nvPr/>
        </p:nvSpPr>
        <p:spPr>
          <a:xfrm rot="19750441">
            <a:off x="3143018" y="3581530"/>
            <a:ext cx="2140795" cy="427030"/>
          </a:xfrm>
          <a:prstGeom prst="wedgeRoundRectCallout">
            <a:avLst>
              <a:gd name="adj1" fmla="val -19944"/>
              <a:gd name="adj2" fmla="val 1744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Feiten (F)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66E2F02B-FB50-AD4C-9E78-E03A28DD1AED}"/>
              </a:ext>
            </a:extLst>
          </p:cNvPr>
          <p:cNvSpPr/>
          <p:nvPr/>
        </p:nvSpPr>
        <p:spPr>
          <a:xfrm rot="774523">
            <a:off x="4777868" y="4576764"/>
            <a:ext cx="2983126" cy="466504"/>
          </a:xfrm>
          <a:prstGeom prst="wedgeRoundRectCallout">
            <a:avLst>
              <a:gd name="adj1" fmla="val 2543"/>
              <a:gd name="adj2" fmla="val 1594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Procedures (P)</a:t>
            </a:r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2C108A91-C0B6-184B-7AB8-6C795331B231}"/>
              </a:ext>
            </a:extLst>
          </p:cNvPr>
          <p:cNvSpPr/>
          <p:nvPr/>
        </p:nvSpPr>
        <p:spPr>
          <a:xfrm>
            <a:off x="5427301" y="3429000"/>
            <a:ext cx="3519199" cy="466504"/>
          </a:xfrm>
          <a:prstGeom prst="wedgeRoundRectCallout">
            <a:avLst>
              <a:gd name="adj1" fmla="val 25828"/>
              <a:gd name="adj2" fmla="val 15371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Metacognitie (M)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A6BBBC-0434-EC54-EEFA-892D6AF0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49432"/>
            <a:ext cx="490623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1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196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7F478-DB4D-7441-9B92-85829BEEF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9B0838A-EB92-8257-9ADC-838B5FD0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0217C3-93A9-1FC7-8B65-D816038D5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14" y="51916"/>
            <a:ext cx="9469171" cy="67541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7DFB303-211E-66A6-5865-DF9818CE9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41" y="1458097"/>
            <a:ext cx="5628006" cy="321739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38408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D37754-E16E-7BB4-DF44-320728A6C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204FFFA-9167-8724-300D-DA0FFA67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3CE1E-3515-42F5-AC35-837BE92EFA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78E7FCC-BF73-1C87-84B5-CC5101C124F8}"/>
              </a:ext>
            </a:extLst>
          </p:cNvPr>
          <p:cNvGraphicFramePr>
            <a:graphicFrameLocks noGrp="1"/>
          </p:cNvGraphicFramePr>
          <p:nvPr/>
        </p:nvGraphicFramePr>
        <p:xfrm>
          <a:off x="320842" y="2184374"/>
          <a:ext cx="11550315" cy="42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05">
                  <a:extLst>
                    <a:ext uri="{9D8B030D-6E8A-4147-A177-3AD203B41FA5}">
                      <a16:colId xmlns:a16="http://schemas.microsoft.com/office/drawing/2014/main" val="2736434253"/>
                    </a:ext>
                  </a:extLst>
                </a:gridCol>
                <a:gridCol w="3850105">
                  <a:extLst>
                    <a:ext uri="{9D8B030D-6E8A-4147-A177-3AD203B41FA5}">
                      <a16:colId xmlns:a16="http://schemas.microsoft.com/office/drawing/2014/main" val="3936459446"/>
                    </a:ext>
                  </a:extLst>
                </a:gridCol>
                <a:gridCol w="3850105">
                  <a:extLst>
                    <a:ext uri="{9D8B030D-6E8A-4147-A177-3AD203B41FA5}">
                      <a16:colId xmlns:a16="http://schemas.microsoft.com/office/drawing/2014/main" val="4190263817"/>
                    </a:ext>
                  </a:extLst>
                </a:gridCol>
              </a:tblGrid>
              <a:tr h="161892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793199"/>
                  </a:ext>
                </a:extLst>
              </a:tr>
              <a:tr h="2437076"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foutloos kunnen lezen van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tweecijfergetallen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kennen van de telrij van 10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weten dat 7 is 4 en 3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uitkomsten van ‘plus’ &lt;20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evt. direct weten: 36+20=56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kunnen toepassen van de 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telrij van 10 (30+10+10)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rijgend kunnen toepassen 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van de telrij van 10 (36+20)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de splitsing van 7 kunnen 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toepassen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weten welke aanpak het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beste past bij dit type som  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(wel/niet rijgend)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weten hoe is te controleren 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of een oplossing goed is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weten of je het kunt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72506"/>
                  </a:ext>
                </a:extLst>
              </a:tr>
            </a:tbl>
          </a:graphicData>
        </a:graphic>
      </p:graphicFrame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9DE2DAF9-CC97-DB2A-DFBC-52240DFEF898}"/>
              </a:ext>
            </a:extLst>
          </p:cNvPr>
          <p:cNvSpPr/>
          <p:nvPr/>
        </p:nvSpPr>
        <p:spPr>
          <a:xfrm>
            <a:off x="1471293" y="2472198"/>
            <a:ext cx="2140795" cy="427030"/>
          </a:xfrm>
          <a:prstGeom prst="wedgeRoundRectCallout">
            <a:avLst>
              <a:gd name="adj1" fmla="val -19944"/>
              <a:gd name="adj2" fmla="val 1744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Feiten (F)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EC7FD089-BFF3-920B-84B1-4479581BEE35}"/>
              </a:ext>
            </a:extLst>
          </p:cNvPr>
          <p:cNvSpPr/>
          <p:nvPr/>
        </p:nvSpPr>
        <p:spPr>
          <a:xfrm>
            <a:off x="4599580" y="2472198"/>
            <a:ext cx="2983126" cy="466504"/>
          </a:xfrm>
          <a:prstGeom prst="wedgeRoundRectCallout">
            <a:avLst>
              <a:gd name="adj1" fmla="val 2543"/>
              <a:gd name="adj2" fmla="val 1594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Procedures (P)</a:t>
            </a:r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21C2BF9D-1ADF-B08F-C7BE-3957D63B9EE2}"/>
              </a:ext>
            </a:extLst>
          </p:cNvPr>
          <p:cNvSpPr/>
          <p:nvPr/>
        </p:nvSpPr>
        <p:spPr>
          <a:xfrm>
            <a:off x="8215070" y="2472198"/>
            <a:ext cx="3519199" cy="466504"/>
          </a:xfrm>
          <a:prstGeom prst="wedgeRoundRectCallout">
            <a:avLst>
              <a:gd name="adj1" fmla="val 25828"/>
              <a:gd name="adj2" fmla="val 15371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Metacognitie (M)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3BE92B7-0CC3-F3B4-16AD-1147B66FE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834334D-E7C1-FCAA-9E47-30AB4713BCD3}"/>
              </a:ext>
            </a:extLst>
          </p:cNvPr>
          <p:cNvSpPr txBox="1"/>
          <p:nvPr/>
        </p:nvSpPr>
        <p:spPr>
          <a:xfrm>
            <a:off x="2592382" y="658954"/>
            <a:ext cx="699752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Als voorbeeld de taak:    36 + 27 = ..</a:t>
            </a:r>
          </a:p>
        </p:txBody>
      </p:sp>
    </p:spTree>
    <p:extLst>
      <p:ext uri="{BB962C8B-B14F-4D97-AF65-F5344CB8AC3E}">
        <p14:creationId xmlns:p14="http://schemas.microsoft.com/office/powerpoint/2010/main" val="3850231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63F74E-C38C-D4BE-D647-7EE2F50DB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5D2DAC4-7D7A-F480-C870-E7924846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3CE1E-3515-42F5-AC35-837BE92EFA1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0E33228-76C0-1BC7-A0F6-0DE8D6ECF315}"/>
              </a:ext>
            </a:extLst>
          </p:cNvPr>
          <p:cNvGraphicFramePr>
            <a:graphicFrameLocks noGrp="1"/>
          </p:cNvGraphicFramePr>
          <p:nvPr/>
        </p:nvGraphicFramePr>
        <p:xfrm>
          <a:off x="320842" y="2184374"/>
          <a:ext cx="11550315" cy="42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105">
                  <a:extLst>
                    <a:ext uri="{9D8B030D-6E8A-4147-A177-3AD203B41FA5}">
                      <a16:colId xmlns:a16="http://schemas.microsoft.com/office/drawing/2014/main" val="2736434253"/>
                    </a:ext>
                  </a:extLst>
                </a:gridCol>
                <a:gridCol w="3850105">
                  <a:extLst>
                    <a:ext uri="{9D8B030D-6E8A-4147-A177-3AD203B41FA5}">
                      <a16:colId xmlns:a16="http://schemas.microsoft.com/office/drawing/2014/main" val="3936459446"/>
                    </a:ext>
                  </a:extLst>
                </a:gridCol>
                <a:gridCol w="3850105">
                  <a:extLst>
                    <a:ext uri="{9D8B030D-6E8A-4147-A177-3AD203B41FA5}">
                      <a16:colId xmlns:a16="http://schemas.microsoft.com/office/drawing/2014/main" val="4190263817"/>
                    </a:ext>
                  </a:extLst>
                </a:gridCol>
              </a:tblGrid>
              <a:tr h="161892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793199"/>
                  </a:ext>
                </a:extLst>
              </a:tr>
              <a:tr h="2437076"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foutloos kunnen lezen van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tweecijfergetallen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kennen van de telrij van 10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weten dat 7 is 4 en 3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uitkomsten van ‘plus’ &lt;20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evt. direct weten: 36+20=56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kunnen toepassen van de 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telrij van 10 (30+10+10)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rijgend kunnen toepassen 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van de telrij van 10 (36+20)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de splitsing van 7 kunnen 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toepassen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weten welke aanpak het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beste past bij dit type som  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(wel/niet rijgend)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weten hoe is te controleren 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of een oplossing goed is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weten of je het kunt</a:t>
                      </a:r>
                    </a:p>
                    <a:p>
                      <a:r>
                        <a:rPr lang="nl-NL" sz="24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372506"/>
                  </a:ext>
                </a:extLst>
              </a:tr>
            </a:tbl>
          </a:graphicData>
        </a:graphic>
      </p:graphicFrame>
      <p:sp>
        <p:nvSpPr>
          <p:cNvPr id="6" name="Tekstballon: rechthoek met afgeronde hoeken 5">
            <a:extLst>
              <a:ext uri="{FF2B5EF4-FFF2-40B4-BE49-F238E27FC236}">
                <a16:creationId xmlns:a16="http://schemas.microsoft.com/office/drawing/2014/main" id="{38D991C8-FB85-E2E0-B5F6-951823EF7EE3}"/>
              </a:ext>
            </a:extLst>
          </p:cNvPr>
          <p:cNvSpPr/>
          <p:nvPr/>
        </p:nvSpPr>
        <p:spPr>
          <a:xfrm>
            <a:off x="1471293" y="2472198"/>
            <a:ext cx="2140795" cy="427030"/>
          </a:xfrm>
          <a:prstGeom prst="wedgeRoundRectCallout">
            <a:avLst>
              <a:gd name="adj1" fmla="val -19944"/>
              <a:gd name="adj2" fmla="val 1744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Feiten (F)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6B6F6E7E-BCEB-54D6-B232-B9C1A680E210}"/>
              </a:ext>
            </a:extLst>
          </p:cNvPr>
          <p:cNvSpPr/>
          <p:nvPr/>
        </p:nvSpPr>
        <p:spPr>
          <a:xfrm>
            <a:off x="4599580" y="2472198"/>
            <a:ext cx="2983126" cy="466504"/>
          </a:xfrm>
          <a:prstGeom prst="wedgeRoundRectCallout">
            <a:avLst>
              <a:gd name="adj1" fmla="val 2543"/>
              <a:gd name="adj2" fmla="val 1594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Procedures (P)</a:t>
            </a:r>
          </a:p>
        </p:txBody>
      </p:sp>
      <p:sp>
        <p:nvSpPr>
          <p:cNvPr id="11" name="Tekstballon: rechthoek met afgeronde hoeken 10">
            <a:extLst>
              <a:ext uri="{FF2B5EF4-FFF2-40B4-BE49-F238E27FC236}">
                <a16:creationId xmlns:a16="http://schemas.microsoft.com/office/drawing/2014/main" id="{76082F32-A6C6-3B6C-97FC-6E8CCA0D9FFA}"/>
              </a:ext>
            </a:extLst>
          </p:cNvPr>
          <p:cNvSpPr/>
          <p:nvPr/>
        </p:nvSpPr>
        <p:spPr>
          <a:xfrm>
            <a:off x="8215070" y="2472198"/>
            <a:ext cx="3519199" cy="466504"/>
          </a:xfrm>
          <a:prstGeom prst="wedgeRoundRectCallout">
            <a:avLst>
              <a:gd name="adj1" fmla="val 25828"/>
              <a:gd name="adj2" fmla="val 15371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Metacognitie (M)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7E50E93-0D61-24B9-75E4-8FF960D039DB}"/>
              </a:ext>
            </a:extLst>
          </p:cNvPr>
          <p:cNvSpPr txBox="1"/>
          <p:nvPr/>
        </p:nvSpPr>
        <p:spPr>
          <a:xfrm>
            <a:off x="4928365" y="652717"/>
            <a:ext cx="232555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36 + 27 = ..</a:t>
            </a:r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893A3A77-C6C1-69C6-174D-9C684F0BF1A4}"/>
              </a:ext>
            </a:extLst>
          </p:cNvPr>
          <p:cNvSpPr/>
          <p:nvPr/>
        </p:nvSpPr>
        <p:spPr>
          <a:xfrm>
            <a:off x="123792" y="110264"/>
            <a:ext cx="4345160" cy="2135715"/>
          </a:xfrm>
          <a:prstGeom prst="wedgeEllipseCallout">
            <a:avLst>
              <a:gd name="adj1" fmla="val -4028"/>
              <a:gd name="adj2" fmla="val 59175"/>
            </a:avLst>
          </a:prstGeom>
          <a:solidFill>
            <a:srgbClr val="66CCFF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Zonder kennis van feiten lopen procedures vast!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D3795FC-17C3-CAF1-0FCB-5BAFB7584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70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3025B-9F3D-5993-197D-C47960228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25A3C13-4662-A7A3-C43C-A9953F032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5CDA878-95AE-F0D5-8633-5BC2D6616701}"/>
              </a:ext>
            </a:extLst>
          </p:cNvPr>
          <p:cNvSpPr txBox="1"/>
          <p:nvPr/>
        </p:nvSpPr>
        <p:spPr>
          <a:xfrm>
            <a:off x="2133601" y="2459736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Kennis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0DD6C78-A4C4-387B-E72E-68D0D8674BAF}"/>
              </a:ext>
            </a:extLst>
          </p:cNvPr>
          <p:cNvSpPr txBox="1"/>
          <p:nvPr/>
        </p:nvSpPr>
        <p:spPr>
          <a:xfrm>
            <a:off x="6784848" y="2459736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Samenwerking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Doelen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AA1598E-0BBA-4126-2559-6F11F5FBEB8E}"/>
              </a:ext>
            </a:extLst>
          </p:cNvPr>
          <p:cNvCxnSpPr/>
          <p:nvPr/>
        </p:nvCxnSpPr>
        <p:spPr>
          <a:xfrm flipV="1">
            <a:off x="2865121" y="25877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BD26B8-211B-EB41-816F-BE18F57829BE}"/>
              </a:ext>
            </a:extLst>
          </p:cNvPr>
          <p:cNvCxnSpPr/>
          <p:nvPr/>
        </p:nvCxnSpPr>
        <p:spPr>
          <a:xfrm flipV="1">
            <a:off x="3017521" y="27401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93BFC04-FFA9-796B-EF6F-043D481649B9}"/>
              </a:ext>
            </a:extLst>
          </p:cNvPr>
          <p:cNvCxnSpPr/>
          <p:nvPr/>
        </p:nvCxnSpPr>
        <p:spPr>
          <a:xfrm flipV="1">
            <a:off x="3169921" y="28925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9C6E47F-8E78-192E-C458-687B88B34299}"/>
              </a:ext>
            </a:extLst>
          </p:cNvPr>
          <p:cNvCxnSpPr/>
          <p:nvPr/>
        </p:nvCxnSpPr>
        <p:spPr>
          <a:xfrm flipV="1">
            <a:off x="7363967" y="25877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A56E511C-B278-2821-0454-75B2910D7B6B}"/>
              </a:ext>
            </a:extLst>
          </p:cNvPr>
          <p:cNvCxnSpPr/>
          <p:nvPr/>
        </p:nvCxnSpPr>
        <p:spPr>
          <a:xfrm flipV="1">
            <a:off x="7516367" y="27401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7AAB7D28-7CCA-DBAD-6B8B-06FA0564A5A5}"/>
              </a:ext>
            </a:extLst>
          </p:cNvPr>
          <p:cNvCxnSpPr/>
          <p:nvPr/>
        </p:nvCxnSpPr>
        <p:spPr>
          <a:xfrm flipV="1">
            <a:off x="7668767" y="28925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D871D0E3-0109-CDD4-A003-741C9DED4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D7EC0FA-8A9C-4306-682A-5BE7043D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0757F-019B-4AE9-9229-EC2251AADAF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AE2FEBF-367A-5125-DBDC-C371D5DD0D82}"/>
              </a:ext>
            </a:extLst>
          </p:cNvPr>
          <p:cNvSpPr/>
          <p:nvPr/>
        </p:nvSpPr>
        <p:spPr>
          <a:xfrm>
            <a:off x="2944369" y="4128718"/>
            <a:ext cx="1560575" cy="6113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BECF94ED-2DC7-8A67-3BFA-A97B802CE06C}"/>
              </a:ext>
            </a:extLst>
          </p:cNvPr>
          <p:cNvSpPr/>
          <p:nvPr/>
        </p:nvSpPr>
        <p:spPr>
          <a:xfrm>
            <a:off x="7708393" y="4113647"/>
            <a:ext cx="1560575" cy="6113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5A464C05-1F11-02F1-7FB3-01EAB4287673}"/>
              </a:ext>
            </a:extLst>
          </p:cNvPr>
          <p:cNvSpPr/>
          <p:nvPr/>
        </p:nvSpPr>
        <p:spPr>
          <a:xfrm>
            <a:off x="444841" y="2962007"/>
            <a:ext cx="2479589" cy="781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570492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9FAB0-D8A1-0611-8245-2C74FD20A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E0D9E6F-8A36-42AE-5AB9-798E02547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F0A72EBA-6967-F051-6F77-F47678CE88B2}"/>
              </a:ext>
            </a:extLst>
          </p:cNvPr>
          <p:cNvSpPr txBox="1"/>
          <p:nvPr/>
        </p:nvSpPr>
        <p:spPr>
          <a:xfrm>
            <a:off x="2133601" y="2459736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Kennis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8B8847A-EDB2-A224-6A06-DF6A2932EAC7}"/>
              </a:ext>
            </a:extLst>
          </p:cNvPr>
          <p:cNvSpPr txBox="1"/>
          <p:nvPr/>
        </p:nvSpPr>
        <p:spPr>
          <a:xfrm>
            <a:off x="6784848" y="2459736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Samenwerking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Doelen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EBB376-4555-C894-1C91-BFD4245F6B20}"/>
              </a:ext>
            </a:extLst>
          </p:cNvPr>
          <p:cNvCxnSpPr/>
          <p:nvPr/>
        </p:nvCxnSpPr>
        <p:spPr>
          <a:xfrm flipV="1">
            <a:off x="2865121" y="25877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D636AE2-5622-7A3D-0836-2247EDCA37EA}"/>
              </a:ext>
            </a:extLst>
          </p:cNvPr>
          <p:cNvCxnSpPr/>
          <p:nvPr/>
        </p:nvCxnSpPr>
        <p:spPr>
          <a:xfrm flipV="1">
            <a:off x="3017521" y="27401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15F42B2-A3F8-E88B-40E6-3CCE1AEC3C0A}"/>
              </a:ext>
            </a:extLst>
          </p:cNvPr>
          <p:cNvCxnSpPr/>
          <p:nvPr/>
        </p:nvCxnSpPr>
        <p:spPr>
          <a:xfrm flipV="1">
            <a:off x="3169921" y="28925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BA1825B5-9560-85E2-1529-99438BD18693}"/>
              </a:ext>
            </a:extLst>
          </p:cNvPr>
          <p:cNvCxnSpPr/>
          <p:nvPr/>
        </p:nvCxnSpPr>
        <p:spPr>
          <a:xfrm flipV="1">
            <a:off x="7363967" y="25877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13A0313-37AB-3E5D-3C5F-D354213B0FD5}"/>
              </a:ext>
            </a:extLst>
          </p:cNvPr>
          <p:cNvCxnSpPr/>
          <p:nvPr/>
        </p:nvCxnSpPr>
        <p:spPr>
          <a:xfrm flipV="1">
            <a:off x="7516367" y="27401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2C7657C0-A768-9E56-0B62-18B4D98CCB3E}"/>
              </a:ext>
            </a:extLst>
          </p:cNvPr>
          <p:cNvCxnSpPr/>
          <p:nvPr/>
        </p:nvCxnSpPr>
        <p:spPr>
          <a:xfrm flipV="1">
            <a:off x="7668767" y="28925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D8AC3BED-8C34-FDF8-75C9-6FD717F4E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BF10C25-333B-792E-2F71-E963E94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0757F-019B-4AE9-9229-EC2251AADAF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C6F7673-45F1-B2AA-736D-1BF5F620DAB7}"/>
              </a:ext>
            </a:extLst>
          </p:cNvPr>
          <p:cNvSpPr/>
          <p:nvPr/>
        </p:nvSpPr>
        <p:spPr>
          <a:xfrm>
            <a:off x="2944369" y="4128718"/>
            <a:ext cx="1560575" cy="6113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CA266773-86FB-FE03-A240-62F4C23FFF4A}"/>
              </a:ext>
            </a:extLst>
          </p:cNvPr>
          <p:cNvSpPr/>
          <p:nvPr/>
        </p:nvSpPr>
        <p:spPr>
          <a:xfrm>
            <a:off x="7708393" y="4113647"/>
            <a:ext cx="1560575" cy="6113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B31F75E4-A01C-961F-FC8B-B36DC954603E}"/>
              </a:ext>
            </a:extLst>
          </p:cNvPr>
          <p:cNvSpPr/>
          <p:nvPr/>
        </p:nvSpPr>
        <p:spPr>
          <a:xfrm>
            <a:off x="361713" y="3522429"/>
            <a:ext cx="2479589" cy="7812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772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6CBBC-F612-53E3-5B13-25E129A91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2250" y="2729156"/>
            <a:ext cx="2767499" cy="3194245"/>
          </a:xfr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l-NL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… effectief gebleken instructie-principes …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D00CF2-6F44-00B9-0E81-9809B9D2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CD4FB-2EA7-43A5-B4C9-617672D043A0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E46C130-A733-7D2A-7447-F144289EB51B}"/>
              </a:ext>
            </a:extLst>
          </p:cNvPr>
          <p:cNvSpPr txBox="1"/>
          <p:nvPr/>
        </p:nvSpPr>
        <p:spPr>
          <a:xfrm>
            <a:off x="2181726" y="1113807"/>
            <a:ext cx="7828547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000" i="1" dirty="0">
                <a:latin typeface="Bradley Hand ITC" panose="03070402050302030203" pitchFamily="66" charset="0"/>
                <a:ea typeface="Calibri Light" panose="020F0302020204030204" pitchFamily="34" charset="0"/>
                <a:cs typeface="Calibri Light" panose="020F0302020204030204" pitchFamily="34" charset="0"/>
              </a:rPr>
              <a:t>Instructieprincipes</a:t>
            </a:r>
          </a:p>
          <a:p>
            <a:pPr algn="ctr"/>
            <a:endParaRPr lang="nl-NL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5DC02FA-E5D6-0A70-4831-31491CD21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875569" cy="1265487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19112D0-182F-B947-1DB3-76593A7994A6}"/>
              </a:ext>
            </a:extLst>
          </p:cNvPr>
          <p:cNvSpPr txBox="1">
            <a:spLocks/>
          </p:cNvSpPr>
          <p:nvPr/>
        </p:nvSpPr>
        <p:spPr>
          <a:xfrm>
            <a:off x="1074054" y="2729156"/>
            <a:ext cx="2767499" cy="319424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NL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Degene die instructie geeft, kan kiezen uit …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FF0B361-A974-6C81-5C66-D21DE9107C22}"/>
              </a:ext>
            </a:extLst>
          </p:cNvPr>
          <p:cNvSpPr txBox="1">
            <a:spLocks/>
          </p:cNvSpPr>
          <p:nvPr/>
        </p:nvSpPr>
        <p:spPr>
          <a:xfrm>
            <a:off x="8350447" y="2722731"/>
            <a:ext cx="2767499" cy="319424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l-NL" sz="32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… waardoor de kwaliteit van  de kennis toeneemt </a:t>
            </a:r>
            <a:r>
              <a:rPr lang="nl-NL" sz="1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(= leren)</a:t>
            </a:r>
            <a:endParaRPr lang="nl-NL" sz="3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44301CB9-DC28-932E-EA49-03E8B83D2615}"/>
              </a:ext>
            </a:extLst>
          </p:cNvPr>
          <p:cNvSpPr/>
          <p:nvPr/>
        </p:nvSpPr>
        <p:spPr>
          <a:xfrm>
            <a:off x="3886378" y="3962400"/>
            <a:ext cx="784235" cy="43030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3117FDE5-452A-4C66-2984-F75551CEFEA1}"/>
              </a:ext>
            </a:extLst>
          </p:cNvPr>
          <p:cNvSpPr/>
          <p:nvPr/>
        </p:nvSpPr>
        <p:spPr>
          <a:xfrm>
            <a:off x="7517084" y="3960695"/>
            <a:ext cx="784235" cy="43030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529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2CBBC-06E2-123C-0375-F86D3AB07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DD0789D-668B-DCA2-89F0-E70E9B09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E6AEB-A3EC-4F58-B788-CFAA9428C3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0E87981-A81B-69F4-67F2-7F02A84DB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717631"/>
              </p:ext>
            </p:extLst>
          </p:nvPr>
        </p:nvGraphicFramePr>
        <p:xfrm>
          <a:off x="2190925" y="776199"/>
          <a:ext cx="7810150" cy="5859209"/>
        </p:xfrm>
        <a:graphic>
          <a:graphicData uri="http://schemas.openxmlformats.org/drawingml/2006/table">
            <a:tbl>
              <a:tblPr firstRow="1" firstCol="1" bandRow="1"/>
              <a:tblGrid>
                <a:gridCol w="467981">
                  <a:extLst>
                    <a:ext uri="{9D8B030D-6E8A-4147-A177-3AD203B41FA5}">
                      <a16:colId xmlns:a16="http://schemas.microsoft.com/office/drawing/2014/main" val="1792978354"/>
                    </a:ext>
                  </a:extLst>
                </a:gridCol>
                <a:gridCol w="1917581">
                  <a:extLst>
                    <a:ext uri="{9D8B030D-6E8A-4147-A177-3AD203B41FA5}">
                      <a16:colId xmlns:a16="http://schemas.microsoft.com/office/drawing/2014/main" val="907298326"/>
                    </a:ext>
                  </a:extLst>
                </a:gridCol>
                <a:gridCol w="3410124">
                  <a:extLst>
                    <a:ext uri="{9D8B030D-6E8A-4147-A177-3AD203B41FA5}">
                      <a16:colId xmlns:a16="http://schemas.microsoft.com/office/drawing/2014/main" val="3590971985"/>
                    </a:ext>
                  </a:extLst>
                </a:gridCol>
                <a:gridCol w="2014464">
                  <a:extLst>
                    <a:ext uri="{9D8B030D-6E8A-4147-A177-3AD203B41FA5}">
                      <a16:colId xmlns:a16="http://schemas.microsoft.com/office/drawing/2014/main" val="2412045697"/>
                    </a:ext>
                  </a:extLst>
                </a:gridCol>
              </a:tblGrid>
              <a:tr h="104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Altijd: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Bewust laten worden.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Warming-up en voorkennis activeren!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0632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Isoleren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 van een specifieke leerinhoud</a:t>
                      </a: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 dit deel breng je het leerproces op gang 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en verbeter je de kwaliteit geleidelijk via gerichte feedback.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2811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Aandacht richten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19670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Voor-/nadoen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69708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Herhalen/oefenen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 leerproces is op gang en de kwaliteit wordt geleidelijk verder verbeterd via gerichte feedback.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525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Reduceren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6024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herkennen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7004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controleren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56927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Versnellen (evt.)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01665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met wat eerder geleerd is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kennis wordt uitgebreid naar andere taken en contexten.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9293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Generaliseren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naar nieuwe taken/contexten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46285"/>
                  </a:ext>
                </a:extLst>
              </a:tr>
              <a:tr h="541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in het vaste repertoire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14428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0D1A0A90-DDF7-0EFA-0340-C1397D4A75B4}"/>
              </a:ext>
            </a:extLst>
          </p:cNvPr>
          <p:cNvSpPr txBox="1"/>
          <p:nvPr/>
        </p:nvSpPr>
        <p:spPr>
          <a:xfrm>
            <a:off x="1230165" y="214072"/>
            <a:ext cx="103254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Effectieve instructieprincipes: verandering in kwaliteit op weg naar automatisering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54530B-4979-2695-01D5-97AAC52E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875569" cy="126548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3AE1E3C-FD86-3E3D-551D-82E39C2C0696}"/>
              </a:ext>
            </a:extLst>
          </p:cNvPr>
          <p:cNvSpPr txBox="1"/>
          <p:nvPr/>
        </p:nvSpPr>
        <p:spPr>
          <a:xfrm>
            <a:off x="4242486" y="1032918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Feiten – procedures – </a:t>
            </a:r>
            <a:r>
              <a:rPr lang="nl-NL" sz="3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metacognitie</a:t>
            </a:r>
          </a:p>
        </p:txBody>
      </p:sp>
    </p:spTree>
    <p:extLst>
      <p:ext uri="{BB962C8B-B14F-4D97-AF65-F5344CB8AC3E}">
        <p14:creationId xmlns:p14="http://schemas.microsoft.com/office/powerpoint/2010/main" val="2882099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A89D-E24F-08D6-F9E6-060067EB4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8999C00-7D0D-6557-0F0B-F674AD85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E6AEB-A3EC-4F58-B788-CFAA9428C3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B34519FF-8236-DC70-D671-8136AB2E332D}"/>
              </a:ext>
            </a:extLst>
          </p:cNvPr>
          <p:cNvGraphicFramePr>
            <a:graphicFrameLocks noGrp="1"/>
          </p:cNvGraphicFramePr>
          <p:nvPr/>
        </p:nvGraphicFramePr>
        <p:xfrm>
          <a:off x="2190925" y="776199"/>
          <a:ext cx="7810150" cy="5859209"/>
        </p:xfrm>
        <a:graphic>
          <a:graphicData uri="http://schemas.openxmlformats.org/drawingml/2006/table">
            <a:tbl>
              <a:tblPr firstRow="1" firstCol="1" bandRow="1"/>
              <a:tblGrid>
                <a:gridCol w="467981">
                  <a:extLst>
                    <a:ext uri="{9D8B030D-6E8A-4147-A177-3AD203B41FA5}">
                      <a16:colId xmlns:a16="http://schemas.microsoft.com/office/drawing/2014/main" val="1792978354"/>
                    </a:ext>
                  </a:extLst>
                </a:gridCol>
                <a:gridCol w="1917581">
                  <a:extLst>
                    <a:ext uri="{9D8B030D-6E8A-4147-A177-3AD203B41FA5}">
                      <a16:colId xmlns:a16="http://schemas.microsoft.com/office/drawing/2014/main" val="907298326"/>
                    </a:ext>
                  </a:extLst>
                </a:gridCol>
                <a:gridCol w="3410124">
                  <a:extLst>
                    <a:ext uri="{9D8B030D-6E8A-4147-A177-3AD203B41FA5}">
                      <a16:colId xmlns:a16="http://schemas.microsoft.com/office/drawing/2014/main" val="3590971985"/>
                    </a:ext>
                  </a:extLst>
                </a:gridCol>
                <a:gridCol w="2014464">
                  <a:extLst>
                    <a:ext uri="{9D8B030D-6E8A-4147-A177-3AD203B41FA5}">
                      <a16:colId xmlns:a16="http://schemas.microsoft.com/office/drawing/2014/main" val="2412045697"/>
                    </a:ext>
                  </a:extLst>
                </a:gridCol>
              </a:tblGrid>
              <a:tr h="104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Altijd: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Bewust laten worden.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Warming-up en voorkennis activeren!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0632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Isoleren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 van een specifieke leerinhoud</a:t>
                      </a: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 dit deel breng je het leerproces op gang 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en verbeter je de kwaliteit geleidelijk via gerichte feedback.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2811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Aandacht richten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19670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Voor-/nadoen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69708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Herhalen/oefenen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 leerproces is op gang en de kwaliteit wordt geleidelijk verder verbeterd via gerichte feedback.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525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Reduceren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6024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herkennen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7004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controleren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56927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Versnellen (evt.)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01665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met wat eerder geleerd is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kennis wordt uitgebreid naar andere taken en contexten.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9293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Generaliseren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naar nieuwe taken/contexten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46285"/>
                  </a:ext>
                </a:extLst>
              </a:tr>
              <a:tr h="541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in het vaste repertoire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14428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3C4A84AA-EA32-59B5-7AEE-AC3574091652}"/>
              </a:ext>
            </a:extLst>
          </p:cNvPr>
          <p:cNvSpPr txBox="1"/>
          <p:nvPr/>
        </p:nvSpPr>
        <p:spPr>
          <a:xfrm>
            <a:off x="1230165" y="214072"/>
            <a:ext cx="103254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Effectieve instructieprincipes: verandering in kwaliteit op weg naar automatisering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62B130F-CD58-931A-FB99-2BE90EE2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875569" cy="126548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1D3BAE4-ABCC-609B-BBE9-65F0439DD288}"/>
              </a:ext>
            </a:extLst>
          </p:cNvPr>
          <p:cNvSpPr txBox="1"/>
          <p:nvPr/>
        </p:nvSpPr>
        <p:spPr>
          <a:xfrm>
            <a:off x="4242486" y="1032918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Feiten – procedures – </a:t>
            </a:r>
            <a:r>
              <a:rPr lang="nl-NL" sz="3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metacognitie</a:t>
            </a:r>
          </a:p>
        </p:txBody>
      </p:sp>
      <p:sp>
        <p:nvSpPr>
          <p:cNvPr id="10" name="Ster: 7 punten 9">
            <a:extLst>
              <a:ext uri="{FF2B5EF4-FFF2-40B4-BE49-F238E27FC236}">
                <a16:creationId xmlns:a16="http://schemas.microsoft.com/office/drawing/2014/main" id="{652A26FE-2E72-146B-88CF-D23562045DFA}"/>
              </a:ext>
            </a:extLst>
          </p:cNvPr>
          <p:cNvSpPr/>
          <p:nvPr/>
        </p:nvSpPr>
        <p:spPr>
          <a:xfrm>
            <a:off x="4954890" y="2521436"/>
            <a:ext cx="2681586" cy="231545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</a:p>
        </p:txBody>
      </p:sp>
    </p:spTree>
    <p:extLst>
      <p:ext uri="{BB962C8B-B14F-4D97-AF65-F5344CB8AC3E}">
        <p14:creationId xmlns:p14="http://schemas.microsoft.com/office/powerpoint/2010/main" val="2784978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38EDD-458B-B951-8127-CA0A4FC81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0F4E194-D438-ABC4-340D-7C72F70D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E6AEB-A3EC-4F58-B788-CFAA9428C3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58D6358-FCCC-5D3F-BF43-97D8814F33D4}"/>
              </a:ext>
            </a:extLst>
          </p:cNvPr>
          <p:cNvGraphicFramePr>
            <a:graphicFrameLocks noGrp="1"/>
          </p:cNvGraphicFramePr>
          <p:nvPr/>
        </p:nvGraphicFramePr>
        <p:xfrm>
          <a:off x="2190925" y="776199"/>
          <a:ext cx="7810150" cy="5859209"/>
        </p:xfrm>
        <a:graphic>
          <a:graphicData uri="http://schemas.openxmlformats.org/drawingml/2006/table">
            <a:tbl>
              <a:tblPr firstRow="1" firstCol="1" bandRow="1"/>
              <a:tblGrid>
                <a:gridCol w="467981">
                  <a:extLst>
                    <a:ext uri="{9D8B030D-6E8A-4147-A177-3AD203B41FA5}">
                      <a16:colId xmlns:a16="http://schemas.microsoft.com/office/drawing/2014/main" val="1792978354"/>
                    </a:ext>
                  </a:extLst>
                </a:gridCol>
                <a:gridCol w="1917581">
                  <a:extLst>
                    <a:ext uri="{9D8B030D-6E8A-4147-A177-3AD203B41FA5}">
                      <a16:colId xmlns:a16="http://schemas.microsoft.com/office/drawing/2014/main" val="907298326"/>
                    </a:ext>
                  </a:extLst>
                </a:gridCol>
                <a:gridCol w="3410124">
                  <a:extLst>
                    <a:ext uri="{9D8B030D-6E8A-4147-A177-3AD203B41FA5}">
                      <a16:colId xmlns:a16="http://schemas.microsoft.com/office/drawing/2014/main" val="3590971985"/>
                    </a:ext>
                  </a:extLst>
                </a:gridCol>
                <a:gridCol w="2014464">
                  <a:extLst>
                    <a:ext uri="{9D8B030D-6E8A-4147-A177-3AD203B41FA5}">
                      <a16:colId xmlns:a16="http://schemas.microsoft.com/office/drawing/2014/main" val="2412045697"/>
                    </a:ext>
                  </a:extLst>
                </a:gridCol>
              </a:tblGrid>
              <a:tr h="104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Altijd: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Bewust laten worden.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Warming-up en voorkennis activeren!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0632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Isoleren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 van een specifieke leerinhoud</a:t>
                      </a: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 dit deel breng je het leerproces op gang 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en verbeter je de kwaliteit geleidelijk via gerichte feedback.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2811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Aandacht richten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19670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Voor-/nadoen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69708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Herhalen/oefenen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 leerproces is op gang en de kwaliteit wordt geleidelijk verder verbeterd via gerichte feedback.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525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Reduceren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6024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herkennen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7004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controleren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56927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Versnellen (evt.)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01665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met wat eerder geleerd is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kennis wordt uitgebreid naar andere taken en contexten.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9293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Generaliseren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naar nieuwe taken/contexten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46285"/>
                  </a:ext>
                </a:extLst>
              </a:tr>
              <a:tr h="541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in het vaste repertoire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14428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B83D3107-B16A-B053-978A-65A0D905D171}"/>
              </a:ext>
            </a:extLst>
          </p:cNvPr>
          <p:cNvSpPr txBox="1"/>
          <p:nvPr/>
        </p:nvSpPr>
        <p:spPr>
          <a:xfrm>
            <a:off x="1230165" y="214072"/>
            <a:ext cx="103254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Effectieve instructieprincipes: verandering in kwaliteit op weg naar automatisering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54FAE8-C669-8FD3-D8B2-F8C9E3E4D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875569" cy="126548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4146D14-C77E-BBD3-00D2-470E1D070997}"/>
              </a:ext>
            </a:extLst>
          </p:cNvPr>
          <p:cNvSpPr txBox="1"/>
          <p:nvPr/>
        </p:nvSpPr>
        <p:spPr>
          <a:xfrm>
            <a:off x="4242486" y="1032918"/>
            <a:ext cx="6096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Feiten – procedures – </a:t>
            </a:r>
            <a:r>
              <a:rPr lang="nl-NL" sz="32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metacognitie</a:t>
            </a:r>
          </a:p>
        </p:txBody>
      </p:sp>
      <p:sp>
        <p:nvSpPr>
          <p:cNvPr id="10" name="Ster: 7 punten 9">
            <a:extLst>
              <a:ext uri="{FF2B5EF4-FFF2-40B4-BE49-F238E27FC236}">
                <a16:creationId xmlns:a16="http://schemas.microsoft.com/office/drawing/2014/main" id="{880EE53C-6116-6357-804C-0AE3C2E366B5}"/>
              </a:ext>
            </a:extLst>
          </p:cNvPr>
          <p:cNvSpPr/>
          <p:nvPr/>
        </p:nvSpPr>
        <p:spPr>
          <a:xfrm>
            <a:off x="4954890" y="2521436"/>
            <a:ext cx="2681586" cy="231545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Doelen!</a:t>
            </a:r>
          </a:p>
        </p:txBody>
      </p:sp>
    </p:spTree>
    <p:extLst>
      <p:ext uri="{BB962C8B-B14F-4D97-AF65-F5344CB8AC3E}">
        <p14:creationId xmlns:p14="http://schemas.microsoft.com/office/powerpoint/2010/main" val="3393839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59293-1274-9F34-87F8-720572C89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1CF488-9E06-1963-C140-873053F433E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	</a:t>
            </a:r>
          </a:p>
          <a:p>
            <a:pPr marL="0" indent="0">
              <a:buNone/>
            </a:pP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93ADC83-3AC9-C5E9-BA3E-A911B202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38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84D024-14AD-5287-8A2D-F1073A9F9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863D63A-C5C6-A669-1DA6-60316DA3F2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72" y="1816328"/>
            <a:ext cx="5123456" cy="4552845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A0515015-4D18-BB7F-0B4F-67EA6CAAC91A}"/>
              </a:ext>
            </a:extLst>
          </p:cNvPr>
          <p:cNvSpPr/>
          <p:nvPr/>
        </p:nvSpPr>
        <p:spPr>
          <a:xfrm>
            <a:off x="7152572" y="2651285"/>
            <a:ext cx="699377" cy="312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16A28C9-7906-0EE3-8363-4D8ABA2C6B28}"/>
              </a:ext>
            </a:extLst>
          </p:cNvPr>
          <p:cNvSpPr/>
          <p:nvPr/>
        </p:nvSpPr>
        <p:spPr>
          <a:xfrm rot="3372076">
            <a:off x="4899300" y="2982756"/>
            <a:ext cx="371789" cy="288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ACC1FCDD-C26D-0FA7-69C8-8B2F3A9BE701}"/>
              </a:ext>
            </a:extLst>
          </p:cNvPr>
          <p:cNvSpPr/>
          <p:nvPr/>
        </p:nvSpPr>
        <p:spPr>
          <a:xfrm rot="3372076">
            <a:off x="6854247" y="3036499"/>
            <a:ext cx="385754" cy="456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5D110477-783E-0537-FB84-1762472ED84F}"/>
              </a:ext>
            </a:extLst>
          </p:cNvPr>
          <p:cNvSpPr/>
          <p:nvPr/>
        </p:nvSpPr>
        <p:spPr>
          <a:xfrm rot="3372076">
            <a:off x="4811523" y="4221868"/>
            <a:ext cx="547341" cy="1140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17A94DB-D68C-F67D-4AF6-30663CF79084}"/>
              </a:ext>
            </a:extLst>
          </p:cNvPr>
          <p:cNvSpPr/>
          <p:nvPr/>
        </p:nvSpPr>
        <p:spPr>
          <a:xfrm rot="3372076">
            <a:off x="6535490" y="4085245"/>
            <a:ext cx="547341" cy="536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258F21-9E3C-C724-D5D7-7877AFB8AB23}"/>
              </a:ext>
            </a:extLst>
          </p:cNvPr>
          <p:cNvSpPr txBox="1"/>
          <p:nvPr/>
        </p:nvSpPr>
        <p:spPr>
          <a:xfrm>
            <a:off x="4340051" y="2090405"/>
            <a:ext cx="351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Algemene uitgangspunten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C465A61-9356-7DED-CAB3-821224CA1F4A}"/>
              </a:ext>
            </a:extLst>
          </p:cNvPr>
          <p:cNvSpPr txBox="1"/>
          <p:nvPr/>
        </p:nvSpPr>
        <p:spPr>
          <a:xfrm>
            <a:off x="1358203" y="5073645"/>
            <a:ext cx="9475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Relatie met OPP?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726D53A-28A1-D641-B273-7F777AEA0004}"/>
              </a:ext>
            </a:extLst>
          </p:cNvPr>
          <p:cNvSpPr txBox="1"/>
          <p:nvPr/>
        </p:nvSpPr>
        <p:spPr>
          <a:xfrm>
            <a:off x="4340051" y="3650839"/>
            <a:ext cx="351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Visie EHBI</a:t>
            </a:r>
          </a:p>
        </p:txBody>
      </p:sp>
    </p:spTree>
    <p:extLst>
      <p:ext uri="{BB962C8B-B14F-4D97-AF65-F5344CB8AC3E}">
        <p14:creationId xmlns:p14="http://schemas.microsoft.com/office/powerpoint/2010/main" val="2472279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3DDD0-8F95-C033-C626-1F1CFFA56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C14545C-ACB1-2C31-0FD3-F36B0C542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90D9238-35DA-D0F2-7040-E650A4918983}"/>
              </a:ext>
            </a:extLst>
          </p:cNvPr>
          <p:cNvSpPr txBox="1"/>
          <p:nvPr/>
        </p:nvSpPr>
        <p:spPr>
          <a:xfrm>
            <a:off x="2133601" y="2459736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Gedrag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Aanpak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9540849-8642-F874-101A-87C24535C37B}"/>
              </a:ext>
            </a:extLst>
          </p:cNvPr>
          <p:cNvSpPr txBox="1"/>
          <p:nvPr/>
        </p:nvSpPr>
        <p:spPr>
          <a:xfrm>
            <a:off x="6784848" y="2459736"/>
            <a:ext cx="3273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Methodiek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Samenwerking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Doelen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B2A1BD7-058A-BDE4-AED7-FFE470629787}"/>
              </a:ext>
            </a:extLst>
          </p:cNvPr>
          <p:cNvCxnSpPr/>
          <p:nvPr/>
        </p:nvCxnSpPr>
        <p:spPr>
          <a:xfrm flipV="1">
            <a:off x="2865121" y="25877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3D82AB5-A498-7119-38CC-D6703185E53B}"/>
              </a:ext>
            </a:extLst>
          </p:cNvPr>
          <p:cNvCxnSpPr/>
          <p:nvPr/>
        </p:nvCxnSpPr>
        <p:spPr>
          <a:xfrm flipV="1">
            <a:off x="3017521" y="2762761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62C8888-B1B3-5E9C-DE8C-3ED65E80DB46}"/>
              </a:ext>
            </a:extLst>
          </p:cNvPr>
          <p:cNvCxnSpPr/>
          <p:nvPr/>
        </p:nvCxnSpPr>
        <p:spPr>
          <a:xfrm flipV="1">
            <a:off x="3169921" y="28925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FA67660C-A948-3D0A-FCF6-8B355524EDAA}"/>
              </a:ext>
            </a:extLst>
          </p:cNvPr>
          <p:cNvCxnSpPr/>
          <p:nvPr/>
        </p:nvCxnSpPr>
        <p:spPr>
          <a:xfrm flipV="1">
            <a:off x="7363967" y="25877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BD890473-64C9-9D50-AE02-DE467E41A85D}"/>
              </a:ext>
            </a:extLst>
          </p:cNvPr>
          <p:cNvCxnSpPr/>
          <p:nvPr/>
        </p:nvCxnSpPr>
        <p:spPr>
          <a:xfrm flipV="1">
            <a:off x="7516367" y="27401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85682F3-F384-822F-348E-C7DCD55D1E01}"/>
              </a:ext>
            </a:extLst>
          </p:cNvPr>
          <p:cNvCxnSpPr/>
          <p:nvPr/>
        </p:nvCxnSpPr>
        <p:spPr>
          <a:xfrm flipV="1">
            <a:off x="7668767" y="2892552"/>
            <a:ext cx="1810512" cy="11430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74FF402B-0B28-35EA-EDF0-EB92C0ED6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392514E-90EC-4A54-E7B9-C46646D9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0757F-019B-4AE9-9229-EC2251AADAF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C2917BE-5DB7-C4C6-07F7-9E3359AFED47}"/>
              </a:ext>
            </a:extLst>
          </p:cNvPr>
          <p:cNvSpPr/>
          <p:nvPr/>
        </p:nvSpPr>
        <p:spPr>
          <a:xfrm>
            <a:off x="2944369" y="4128718"/>
            <a:ext cx="1560575" cy="6113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115A11C0-427B-64AD-FB1F-02B082430479}"/>
              </a:ext>
            </a:extLst>
          </p:cNvPr>
          <p:cNvSpPr/>
          <p:nvPr/>
        </p:nvSpPr>
        <p:spPr>
          <a:xfrm>
            <a:off x="7708393" y="4113647"/>
            <a:ext cx="1560575" cy="611326"/>
          </a:xfrm>
          <a:prstGeom prst="ellipse">
            <a:avLst/>
          </a:prstGeom>
          <a:solidFill>
            <a:schemeClr val="bg1"/>
          </a:solidFill>
          <a:ln w="76200">
            <a:solidFill>
              <a:srgbClr val="D9D9D9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18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54EEDE-A50D-4D0D-2763-1F87E4121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8DB90DB-246B-1CF5-F8AB-9E2DF7E9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C09FC-9800-471A-92EB-A4A25A24055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3245CD-D03E-82D3-3463-B1F08657B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33565" y="1143000"/>
            <a:ext cx="9144000" cy="4572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0A5E074-E6FF-EDFE-A214-90EA3AB1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0785" y="2953378"/>
            <a:ext cx="2992734" cy="14963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B99A370-4687-896D-D8B1-FA8C5BA7E7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7907" y="2963426"/>
            <a:ext cx="2992734" cy="14963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D98DAD-C685-C0F0-CA84-116441D1912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3715" y="3455794"/>
            <a:ext cx="1023258" cy="51162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9E7DBE-7B04-E28C-4C10-AB1F3865CA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2545" y="3459144"/>
            <a:ext cx="1023258" cy="5116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3BA27A7-0BC8-FF66-A01C-F8D9C9373A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7487" y="3465842"/>
            <a:ext cx="1023258" cy="51162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1269EB4-7362-BEA9-1B00-473F97B989F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77108" y="3485938"/>
            <a:ext cx="1023258" cy="51162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9E521F7-AD40-D416-8EED-9E23721F90EE}"/>
              </a:ext>
            </a:extLst>
          </p:cNvPr>
          <p:cNvSpPr txBox="1"/>
          <p:nvPr/>
        </p:nvSpPr>
        <p:spPr>
          <a:xfrm>
            <a:off x="944545" y="733530"/>
            <a:ext cx="104092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Het doel is om (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steeds beter en multifocaal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te leren kijken 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AEE4BA-7AD9-4C12-D0FF-FC46D69F0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DAA7C57-58B3-BC7D-5A2C-EC9D95BC22A1}"/>
              </a:ext>
            </a:extLst>
          </p:cNvPr>
          <p:cNvSpPr txBox="1"/>
          <p:nvPr/>
        </p:nvSpPr>
        <p:spPr>
          <a:xfrm>
            <a:off x="944544" y="5335679"/>
            <a:ext cx="1040925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… vooral om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(meer)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problemen te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voorkomen</a:t>
            </a:r>
            <a:endParaRPr kumimoji="0" lang="nl-N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88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DDC75-4C3D-C612-1F15-736A3CBCF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A900A-5AD2-66ED-7AE8-610B487E76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NL" dirty="0"/>
              <a:t>We zagen eerder al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D2171D-E06B-A824-AF78-4B00D4DA257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nl-NL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schoolsituaties gaat het altijd om ‘gedrag’-in-uitvoering (‘hoe’)</a:t>
            </a:r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welke taak/situatie?)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 zullen het gedrag en de taak/situatie moeten analyseren: </a:t>
            </a:r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zijn de kenmerken van het ‘gedrag’-in-taak/situatie?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40E4B7-B561-6113-6D71-2FAC625C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50BD4D-5AA4-082E-B92C-AFE06A175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6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895A2-0E9F-01D5-927D-DBBB39C07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0CFF6-D31A-AEBF-9DB3-E100C446D9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NL" dirty="0"/>
              <a:t>We zagen eerder al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9185FF-935B-6D49-38D2-832E49439F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nl-NL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schoolsituaties gaat het altijd om ‘gedrag’-in-uitvoering (‘hoe’)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welke taak/situatie?)</a:t>
            </a:r>
          </a:p>
          <a:p>
            <a:pPr marL="0" indent="0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 zullen het gedrag en de taak/situatie moeten analyseren: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zijn de kenmerken van het ‘gedrag’-in-taak/situatie?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8830EB-D9A6-D80D-C511-F8DA9B06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553311-5DC7-2EDC-69FB-ADCB0360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D93A6C1-4454-FBE2-6E57-D727A8A6F287}"/>
              </a:ext>
            </a:extLst>
          </p:cNvPr>
          <p:cNvSpPr txBox="1"/>
          <p:nvPr/>
        </p:nvSpPr>
        <p:spPr>
          <a:xfrm rot="20117237">
            <a:off x="1946030" y="3031798"/>
            <a:ext cx="829993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nl-NL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nl-NL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Analyse van gedrag-in-taak/situatie*</a:t>
            </a:r>
          </a:p>
          <a:p>
            <a:pPr algn="ctr"/>
            <a:endParaRPr lang="nl-NL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A4DDA60-38AC-DA80-6054-BDB6F259DD57}"/>
              </a:ext>
            </a:extLst>
          </p:cNvPr>
          <p:cNvSpPr txBox="1"/>
          <p:nvPr/>
        </p:nvSpPr>
        <p:spPr>
          <a:xfrm>
            <a:off x="5247503" y="6277232"/>
            <a:ext cx="336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 Inclusief diagnostisch gesprek</a:t>
            </a:r>
          </a:p>
        </p:txBody>
      </p:sp>
    </p:spTree>
    <p:extLst>
      <p:ext uri="{BB962C8B-B14F-4D97-AF65-F5344CB8AC3E}">
        <p14:creationId xmlns:p14="http://schemas.microsoft.com/office/powerpoint/2010/main" val="3861069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D8587-60A9-2C88-C487-67E99B18C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C42C542-2B24-EE38-EAE7-E668453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E6AEB-A3EC-4F58-B788-CFAA9428C3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FEC24E6-9ED5-48D1-44FC-4D6F7169E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76003"/>
              </p:ext>
            </p:extLst>
          </p:nvPr>
        </p:nvGraphicFramePr>
        <p:xfrm>
          <a:off x="2190925" y="776199"/>
          <a:ext cx="7810150" cy="5805929"/>
        </p:xfrm>
        <a:graphic>
          <a:graphicData uri="http://schemas.openxmlformats.org/drawingml/2006/table">
            <a:tbl>
              <a:tblPr firstRow="1" firstCol="1" bandRow="1"/>
              <a:tblGrid>
                <a:gridCol w="467981">
                  <a:extLst>
                    <a:ext uri="{9D8B030D-6E8A-4147-A177-3AD203B41FA5}">
                      <a16:colId xmlns:a16="http://schemas.microsoft.com/office/drawing/2014/main" val="1792978354"/>
                    </a:ext>
                  </a:extLst>
                </a:gridCol>
                <a:gridCol w="1917581">
                  <a:extLst>
                    <a:ext uri="{9D8B030D-6E8A-4147-A177-3AD203B41FA5}">
                      <a16:colId xmlns:a16="http://schemas.microsoft.com/office/drawing/2014/main" val="907298326"/>
                    </a:ext>
                  </a:extLst>
                </a:gridCol>
                <a:gridCol w="3410124">
                  <a:extLst>
                    <a:ext uri="{9D8B030D-6E8A-4147-A177-3AD203B41FA5}">
                      <a16:colId xmlns:a16="http://schemas.microsoft.com/office/drawing/2014/main" val="3590971985"/>
                    </a:ext>
                  </a:extLst>
                </a:gridCol>
                <a:gridCol w="2014464">
                  <a:extLst>
                    <a:ext uri="{9D8B030D-6E8A-4147-A177-3AD203B41FA5}">
                      <a16:colId xmlns:a16="http://schemas.microsoft.com/office/drawing/2014/main" val="2412045697"/>
                    </a:ext>
                  </a:extLst>
                </a:gridCol>
              </a:tblGrid>
              <a:tr h="104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Altijd: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Bewust laten worden.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0632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Isoleren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 van specifiek gedrag/situatie</a:t>
                      </a: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 dit deel breng je het proces op gang 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en verbeter je de kwaliteit geleidelijk via gerichte feedback.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2811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Aandacht richten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19670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Voor-/nadoen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69708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Herhalen/oefenen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 leerproces is op gang en de kwaliteit wordt geleidelijk verder verbeterd via gerichte feedback.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525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Reduceren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6024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herkennen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7004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controleren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56927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Versnellen (evt.)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01665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met wat eerder geleerd is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kennis wordt uitgebreid naar andere taken en contexten.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9293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Generaliseren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naar nieuwe taken/contexten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46285"/>
                  </a:ext>
                </a:extLst>
              </a:tr>
              <a:tr h="541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in het vaste repertoire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14428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0A105E82-36B1-7178-DD7C-23DC3FB49C15}"/>
              </a:ext>
            </a:extLst>
          </p:cNvPr>
          <p:cNvSpPr txBox="1"/>
          <p:nvPr/>
        </p:nvSpPr>
        <p:spPr>
          <a:xfrm>
            <a:off x="1375719" y="214072"/>
            <a:ext cx="94652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Effectieve aanpak: verandering in kwaliteit (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doelen!)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64A3A7E-A0A7-A0AD-3117-E2C3409B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875569" cy="12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2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20F20-098B-42C4-C218-31110377A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CD61A80-8F36-0170-72A1-A0BBEC63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E6AEB-A3EC-4F58-B788-CFAA9428C3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71C805EF-3409-3A44-CB54-76EDDC72E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48139"/>
              </p:ext>
            </p:extLst>
          </p:nvPr>
        </p:nvGraphicFramePr>
        <p:xfrm>
          <a:off x="2190925" y="776199"/>
          <a:ext cx="7810150" cy="5805929"/>
        </p:xfrm>
        <a:graphic>
          <a:graphicData uri="http://schemas.openxmlformats.org/drawingml/2006/table">
            <a:tbl>
              <a:tblPr firstRow="1" firstCol="1" bandRow="1"/>
              <a:tblGrid>
                <a:gridCol w="467981">
                  <a:extLst>
                    <a:ext uri="{9D8B030D-6E8A-4147-A177-3AD203B41FA5}">
                      <a16:colId xmlns:a16="http://schemas.microsoft.com/office/drawing/2014/main" val="1792978354"/>
                    </a:ext>
                  </a:extLst>
                </a:gridCol>
                <a:gridCol w="1917581">
                  <a:extLst>
                    <a:ext uri="{9D8B030D-6E8A-4147-A177-3AD203B41FA5}">
                      <a16:colId xmlns:a16="http://schemas.microsoft.com/office/drawing/2014/main" val="907298326"/>
                    </a:ext>
                  </a:extLst>
                </a:gridCol>
                <a:gridCol w="3410124">
                  <a:extLst>
                    <a:ext uri="{9D8B030D-6E8A-4147-A177-3AD203B41FA5}">
                      <a16:colId xmlns:a16="http://schemas.microsoft.com/office/drawing/2014/main" val="3590971985"/>
                    </a:ext>
                  </a:extLst>
                </a:gridCol>
                <a:gridCol w="2014464">
                  <a:extLst>
                    <a:ext uri="{9D8B030D-6E8A-4147-A177-3AD203B41FA5}">
                      <a16:colId xmlns:a16="http://schemas.microsoft.com/office/drawing/2014/main" val="2412045697"/>
                    </a:ext>
                  </a:extLst>
                </a:gridCol>
              </a:tblGrid>
              <a:tr h="104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Altijd: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Bewust laten worden.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0632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Isoleren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 van specifiek gedrag/situatie</a:t>
                      </a: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 dit deel breng je het proces op gang ...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en verbeter je de kwaliteit geleidelijk via gerichte feedback.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2811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Aandacht richten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19670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Voor-/nadoen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69708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Herhalen/oefenen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 leerproces is op gang en de kwaliteit wordt geleidelijk verder verbeterd via gerichte feedback.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525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Reduceren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6024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herkennen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7004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controleren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56927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Versnellen (evt.)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01665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met wat eerder geleerd is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kennis wordt uitgebreid naar andere taken en contexten.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9293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Generaliseren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naar nieuwe taken/contexten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46285"/>
                  </a:ext>
                </a:extLst>
              </a:tr>
              <a:tr h="541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in het vaste repertoire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14428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8E982980-1A43-8704-B897-E953BA342A78}"/>
              </a:ext>
            </a:extLst>
          </p:cNvPr>
          <p:cNvSpPr txBox="1"/>
          <p:nvPr/>
        </p:nvSpPr>
        <p:spPr>
          <a:xfrm>
            <a:off x="1375719" y="214072"/>
            <a:ext cx="94652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Effectieve aanpak: verandering in kwaliteit (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doelen!)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78757D-892C-FBB1-141F-193333A0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875569" cy="1265487"/>
          </a:xfrm>
          <a:prstGeom prst="rect">
            <a:avLst/>
          </a:prstGeom>
        </p:spPr>
      </p:pic>
      <p:sp>
        <p:nvSpPr>
          <p:cNvPr id="6" name="Ster: 7 punten 5">
            <a:extLst>
              <a:ext uri="{FF2B5EF4-FFF2-40B4-BE49-F238E27FC236}">
                <a16:creationId xmlns:a16="http://schemas.microsoft.com/office/drawing/2014/main" id="{243ADB59-A715-06A8-0A72-9FD7DCD401EA}"/>
              </a:ext>
            </a:extLst>
          </p:cNvPr>
          <p:cNvSpPr/>
          <p:nvPr/>
        </p:nvSpPr>
        <p:spPr>
          <a:xfrm>
            <a:off x="4954890" y="2521436"/>
            <a:ext cx="2681586" cy="231545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Kwaliteit</a:t>
            </a:r>
          </a:p>
        </p:txBody>
      </p:sp>
    </p:spTree>
    <p:extLst>
      <p:ext uri="{BB962C8B-B14F-4D97-AF65-F5344CB8AC3E}">
        <p14:creationId xmlns:p14="http://schemas.microsoft.com/office/powerpoint/2010/main" val="4145170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85918-A22B-E5F9-3964-96DAB61C1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FDD0F63-2695-7358-A5BA-00B57AF1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E6AEB-A3EC-4F58-B788-CFAA9428C3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ABDE2F20-F2F0-EFAC-BA2D-03EDFAC1B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32004"/>
              </p:ext>
            </p:extLst>
          </p:nvPr>
        </p:nvGraphicFramePr>
        <p:xfrm>
          <a:off x="2190925" y="776199"/>
          <a:ext cx="7810150" cy="5805929"/>
        </p:xfrm>
        <a:graphic>
          <a:graphicData uri="http://schemas.openxmlformats.org/drawingml/2006/table">
            <a:tbl>
              <a:tblPr firstRow="1" firstCol="1" bandRow="1"/>
              <a:tblGrid>
                <a:gridCol w="467981">
                  <a:extLst>
                    <a:ext uri="{9D8B030D-6E8A-4147-A177-3AD203B41FA5}">
                      <a16:colId xmlns:a16="http://schemas.microsoft.com/office/drawing/2014/main" val="1792978354"/>
                    </a:ext>
                  </a:extLst>
                </a:gridCol>
                <a:gridCol w="1917581">
                  <a:extLst>
                    <a:ext uri="{9D8B030D-6E8A-4147-A177-3AD203B41FA5}">
                      <a16:colId xmlns:a16="http://schemas.microsoft.com/office/drawing/2014/main" val="907298326"/>
                    </a:ext>
                  </a:extLst>
                </a:gridCol>
                <a:gridCol w="3410124">
                  <a:extLst>
                    <a:ext uri="{9D8B030D-6E8A-4147-A177-3AD203B41FA5}">
                      <a16:colId xmlns:a16="http://schemas.microsoft.com/office/drawing/2014/main" val="3590971985"/>
                    </a:ext>
                  </a:extLst>
                </a:gridCol>
                <a:gridCol w="2014464">
                  <a:extLst>
                    <a:ext uri="{9D8B030D-6E8A-4147-A177-3AD203B41FA5}">
                      <a16:colId xmlns:a16="http://schemas.microsoft.com/office/drawing/2014/main" val="2412045697"/>
                    </a:ext>
                  </a:extLst>
                </a:gridCol>
              </a:tblGrid>
              <a:tr h="104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Altijd: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Bewust laten worden.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6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40632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Isoleren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i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 van specifiek gedrag/situatie</a:t>
                      </a: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In dit deel breng je het proces op gang ...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en verbeter je de kwaliteit geleidelijk via gerichte feedback.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2811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Aandacht richten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19670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Voor-/nadoen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269708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Herhalen/oefenen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 leerproces is op gang en de kwaliteit wordt geleidelijk verder verbeterd via gerichte feedback.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855252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Reduceren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6024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herkennen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7004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Leren controleren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056927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i="1" dirty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Versnellen (evt.)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01665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met wat eerder geleerd is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kennis wordt uitgebreid naar andere taken en contexten.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092931"/>
                  </a:ext>
                </a:extLst>
              </a:tr>
              <a:tr h="422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Generaliseren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b="0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naar nieuwe taken/contexten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46285"/>
                  </a:ext>
                </a:extLst>
              </a:tr>
              <a:tr h="541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Consolideren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… in het vaste repertoire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14428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AFE24F5D-4F9B-0F10-1646-121C39BE3A05}"/>
              </a:ext>
            </a:extLst>
          </p:cNvPr>
          <p:cNvSpPr txBox="1"/>
          <p:nvPr/>
        </p:nvSpPr>
        <p:spPr>
          <a:xfrm>
            <a:off x="1375719" y="214072"/>
            <a:ext cx="94652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Effectieve aanpak: verandering in kwaliteit (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 doelen!)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E225A5-244C-0C47-C13A-37F3F4AF5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875569" cy="1265487"/>
          </a:xfrm>
          <a:prstGeom prst="rect">
            <a:avLst/>
          </a:prstGeom>
        </p:spPr>
      </p:pic>
      <p:sp>
        <p:nvSpPr>
          <p:cNvPr id="6" name="Ster: 7 punten 5">
            <a:extLst>
              <a:ext uri="{FF2B5EF4-FFF2-40B4-BE49-F238E27FC236}">
                <a16:creationId xmlns:a16="http://schemas.microsoft.com/office/drawing/2014/main" id="{B86980D8-B6BD-6CCE-EB08-4BE2F0240B28}"/>
              </a:ext>
            </a:extLst>
          </p:cNvPr>
          <p:cNvSpPr/>
          <p:nvPr/>
        </p:nvSpPr>
        <p:spPr>
          <a:xfrm>
            <a:off x="4954890" y="2521436"/>
            <a:ext cx="2681586" cy="2315453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Doelen!</a:t>
            </a:r>
          </a:p>
        </p:txBody>
      </p:sp>
    </p:spTree>
    <p:extLst>
      <p:ext uri="{BB962C8B-B14F-4D97-AF65-F5344CB8AC3E}">
        <p14:creationId xmlns:p14="http://schemas.microsoft.com/office/powerpoint/2010/main" val="3949483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849D5-01C4-64F1-5CCA-EA34E4500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4443"/>
            <a:ext cx="9144000" cy="2387600"/>
          </a:xfrm>
          <a:solidFill>
            <a:schemeClr val="bg1"/>
          </a:solidFill>
        </p:spPr>
        <p:txBody>
          <a:bodyPr/>
          <a:lstStyle/>
          <a:p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Eerste Hulp Bij Instructie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0262B2-23C5-AFAB-2861-3E6627277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0013"/>
            <a:ext cx="9144000" cy="1966965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nl-NL" sz="1000" i="1" dirty="0"/>
          </a:p>
          <a:p>
            <a:r>
              <a:rPr lang="nl-NL" sz="2000" i="1" dirty="0">
                <a:solidFill>
                  <a:srgbClr val="FF0000"/>
                </a:solidFill>
              </a:rPr>
              <a:t>EHBI 2.0</a:t>
            </a:r>
          </a:p>
          <a:p>
            <a:endParaRPr lang="nl-NL" sz="1000" i="1" dirty="0"/>
          </a:p>
          <a:p>
            <a:pPr marL="0" indent="0">
              <a:buNone/>
            </a:pPr>
            <a:r>
              <a:rPr lang="nl-NL" sz="24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élke onderwijsprofessional moet weten over de fundamenten van de basisvaardigheden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7327AE7D-4697-8C93-EC0A-403772012A15}"/>
              </a:ext>
            </a:extLst>
          </p:cNvPr>
          <p:cNvSpPr txBox="1">
            <a:spLocks/>
          </p:cNvSpPr>
          <p:nvPr/>
        </p:nvSpPr>
        <p:spPr>
          <a:xfrm>
            <a:off x="1541930" y="6154273"/>
            <a:ext cx="9144000" cy="4168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>
                <a:latin typeface="+mj-lt"/>
              </a:rPr>
              <a:t>Cécile &amp; Wied Ruijssenaars 	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CB755B-1745-3EF9-B170-E49E2F30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EACF2F8-A013-BA9D-3319-E8C55FBF2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9697" y="416725"/>
            <a:ext cx="8651631" cy="48340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DA819DD-0787-3B21-C01F-0CF22E68ECC2}"/>
              </a:ext>
            </a:extLst>
          </p:cNvPr>
          <p:cNvSpPr txBox="1"/>
          <p:nvPr/>
        </p:nvSpPr>
        <p:spPr>
          <a:xfrm rot="736785">
            <a:off x="9366421" y="1116773"/>
            <a:ext cx="17464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3778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05A4F-EEA2-8197-B648-4561F48B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2C9DB0F8-7EB1-BB3F-4E0A-A710CBF02B00}"/>
              </a:ext>
            </a:extLst>
          </p:cNvPr>
          <p:cNvSpPr txBox="1">
            <a:spLocks/>
          </p:cNvSpPr>
          <p:nvPr/>
        </p:nvSpPr>
        <p:spPr>
          <a:xfrm>
            <a:off x="1541930" y="6154273"/>
            <a:ext cx="9144000" cy="4168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>
                <a:latin typeface="+mj-lt"/>
              </a:rPr>
              <a:t>Cécile &amp; Wied Ruijssenaars 		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9D89FD-66A5-4066-95BB-63F1BF3C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17A31DA-1F07-CB13-F5B2-7DAD2B284DC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9697" y="416725"/>
            <a:ext cx="8651631" cy="483409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E7DD768-9B9C-B6F8-27C5-3C767ACF19FD}"/>
              </a:ext>
            </a:extLst>
          </p:cNvPr>
          <p:cNvSpPr txBox="1"/>
          <p:nvPr/>
        </p:nvSpPr>
        <p:spPr>
          <a:xfrm>
            <a:off x="2192263" y="1607176"/>
            <a:ext cx="78331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 dirty="0"/>
              <a:t>Nu begint het pas!</a:t>
            </a:r>
          </a:p>
          <a:p>
            <a:endParaRPr lang="nl-NL" sz="3600" dirty="0"/>
          </a:p>
          <a:p>
            <a:r>
              <a:rPr lang="nl-NL" sz="3600" dirty="0"/>
              <a:t>Oefen jezelf dagelijks in het analyseren van leren/gedrag-in-uitvoering en het opbouwen van de best passende aanpak.</a:t>
            </a:r>
          </a:p>
          <a:p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409462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F387C5B-125F-29B0-1990-D4154255E6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Opbouw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147E50-5987-4247-DEAD-0D58A748DAF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	</a:t>
            </a:r>
          </a:p>
          <a:p>
            <a:pPr marL="0" indent="0">
              <a:buNone/>
            </a:pP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B916443-8827-F37A-973B-27595E06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3E314-EBB1-4A1D-BA0D-FC999EE97B72}" type="slidenum">
              <a:rPr lang="nl-NL" smtClean="0"/>
              <a:t>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3F8509-41DA-0F26-9986-5D0A3D23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A284FF-3E11-7E96-34CF-3E94ED12307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4272" y="1816328"/>
            <a:ext cx="5123456" cy="4552845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8B7CD560-8643-2553-4A8B-A77088BB4DCC}"/>
              </a:ext>
            </a:extLst>
          </p:cNvPr>
          <p:cNvSpPr/>
          <p:nvPr/>
        </p:nvSpPr>
        <p:spPr>
          <a:xfrm>
            <a:off x="7152572" y="2651285"/>
            <a:ext cx="699377" cy="312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5383D31F-68C2-4D5C-A72D-2E9D16FACE80}"/>
              </a:ext>
            </a:extLst>
          </p:cNvPr>
          <p:cNvSpPr/>
          <p:nvPr/>
        </p:nvSpPr>
        <p:spPr>
          <a:xfrm rot="3372076">
            <a:off x="4899300" y="2982756"/>
            <a:ext cx="371789" cy="288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ADA478B7-3614-BB45-3EC8-09A8390342B4}"/>
              </a:ext>
            </a:extLst>
          </p:cNvPr>
          <p:cNvSpPr/>
          <p:nvPr/>
        </p:nvSpPr>
        <p:spPr>
          <a:xfrm rot="3372076">
            <a:off x="6854247" y="3036499"/>
            <a:ext cx="385754" cy="456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6ADB55B-6997-6955-2B7E-E6DAEEE73D74}"/>
              </a:ext>
            </a:extLst>
          </p:cNvPr>
          <p:cNvSpPr/>
          <p:nvPr/>
        </p:nvSpPr>
        <p:spPr>
          <a:xfrm rot="3372076">
            <a:off x="4811523" y="4221868"/>
            <a:ext cx="547341" cy="1140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B254CAF6-8649-0776-B930-F952ADBF685F}"/>
              </a:ext>
            </a:extLst>
          </p:cNvPr>
          <p:cNvSpPr/>
          <p:nvPr/>
        </p:nvSpPr>
        <p:spPr>
          <a:xfrm rot="3372076">
            <a:off x="6535490" y="4085245"/>
            <a:ext cx="547341" cy="536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EEB6804-655D-6B50-7169-E2FBCD5A9221}"/>
              </a:ext>
            </a:extLst>
          </p:cNvPr>
          <p:cNvSpPr txBox="1"/>
          <p:nvPr/>
        </p:nvSpPr>
        <p:spPr>
          <a:xfrm>
            <a:off x="4340051" y="2090405"/>
            <a:ext cx="351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Algemene uitgangspunten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91126E4-2DF2-79FC-6D5E-EB38699747E9}"/>
              </a:ext>
            </a:extLst>
          </p:cNvPr>
          <p:cNvSpPr txBox="1"/>
          <p:nvPr/>
        </p:nvSpPr>
        <p:spPr>
          <a:xfrm>
            <a:off x="4340051" y="5418090"/>
            <a:ext cx="351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Relatie met OPP?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1CF17BB-64E3-A5D5-2112-88FD8DA3E7EC}"/>
              </a:ext>
            </a:extLst>
          </p:cNvPr>
          <p:cNvSpPr txBox="1"/>
          <p:nvPr/>
        </p:nvSpPr>
        <p:spPr>
          <a:xfrm>
            <a:off x="4340051" y="3650839"/>
            <a:ext cx="351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Visie EHBI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CA37C402-2495-0C6B-F610-A61CF9161C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3792" y="447607"/>
            <a:ext cx="1064803" cy="11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1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35CBB-4B07-E10F-AF88-1E1DD31A0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07EC12-7F38-3910-C36F-5972BB13EE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	</a:t>
            </a:r>
          </a:p>
          <a:p>
            <a:pPr marL="0" indent="0">
              <a:buNone/>
            </a:pPr>
            <a:r>
              <a:rPr lang="nl-NL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FDC7915-FD68-A4A1-FB11-9E2DCE52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698B560-EBC6-96C0-0B0F-552D8377D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5C70FE-47CB-B248-6125-95E3223E57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37384" y="1820925"/>
            <a:ext cx="5123456" cy="4552845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C87883A4-3A55-BE10-AA58-68EF1A3242BC}"/>
              </a:ext>
            </a:extLst>
          </p:cNvPr>
          <p:cNvSpPr/>
          <p:nvPr/>
        </p:nvSpPr>
        <p:spPr>
          <a:xfrm>
            <a:off x="7152572" y="2651285"/>
            <a:ext cx="699377" cy="312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118FCDE8-2A4F-96CE-90CF-6F2C2FFE780B}"/>
              </a:ext>
            </a:extLst>
          </p:cNvPr>
          <p:cNvSpPr/>
          <p:nvPr/>
        </p:nvSpPr>
        <p:spPr>
          <a:xfrm rot="3372076">
            <a:off x="4899300" y="2982756"/>
            <a:ext cx="371789" cy="288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E765A05D-6EC1-03B9-A84B-0CB3A30C31C2}"/>
              </a:ext>
            </a:extLst>
          </p:cNvPr>
          <p:cNvSpPr/>
          <p:nvPr/>
        </p:nvSpPr>
        <p:spPr>
          <a:xfrm rot="3372076">
            <a:off x="6854247" y="3036499"/>
            <a:ext cx="385754" cy="456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2F015B16-0803-9288-9EA9-FC21021AF964}"/>
              </a:ext>
            </a:extLst>
          </p:cNvPr>
          <p:cNvSpPr/>
          <p:nvPr/>
        </p:nvSpPr>
        <p:spPr>
          <a:xfrm rot="3372076">
            <a:off x="4811523" y="4221868"/>
            <a:ext cx="547341" cy="1140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14F46F8B-5384-0C50-16E9-3DDE089A84EF}"/>
              </a:ext>
            </a:extLst>
          </p:cNvPr>
          <p:cNvSpPr/>
          <p:nvPr/>
        </p:nvSpPr>
        <p:spPr>
          <a:xfrm rot="3372076">
            <a:off x="6535490" y="4085245"/>
            <a:ext cx="547341" cy="536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0EB47B5-C38A-F34A-E950-E2818FF66920}"/>
              </a:ext>
            </a:extLst>
          </p:cNvPr>
          <p:cNvSpPr txBox="1"/>
          <p:nvPr/>
        </p:nvSpPr>
        <p:spPr>
          <a:xfrm>
            <a:off x="1534048" y="1830973"/>
            <a:ext cx="9123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Algemene uitgangspunten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FB473E1-936C-85CD-242E-59C50EB572DD}"/>
              </a:ext>
            </a:extLst>
          </p:cNvPr>
          <p:cNvSpPr txBox="1"/>
          <p:nvPr/>
        </p:nvSpPr>
        <p:spPr>
          <a:xfrm>
            <a:off x="4340051" y="5418090"/>
            <a:ext cx="351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Relatie met OPP?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2BF30D8-4C6D-8252-5975-B9A82B962A14}"/>
              </a:ext>
            </a:extLst>
          </p:cNvPr>
          <p:cNvSpPr txBox="1"/>
          <p:nvPr/>
        </p:nvSpPr>
        <p:spPr>
          <a:xfrm>
            <a:off x="4340051" y="3650839"/>
            <a:ext cx="3511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Visie EHBI</a:t>
            </a:r>
          </a:p>
        </p:txBody>
      </p:sp>
    </p:spTree>
    <p:extLst>
      <p:ext uri="{BB962C8B-B14F-4D97-AF65-F5344CB8AC3E}">
        <p14:creationId xmlns:p14="http://schemas.microsoft.com/office/powerpoint/2010/main" val="375619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06710D-74B7-0A0F-7929-3C0A44320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4153E-1A0A-0A5B-9AD3-8DB7405AFE9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NL" dirty="0"/>
              <a:t>Algemene uitgangspunten </a:t>
            </a:r>
            <a:r>
              <a:rPr lang="nl-NL" sz="2400" dirty="0"/>
              <a:t>(</a:t>
            </a:r>
            <a:r>
              <a:rPr lang="nl-NL" sz="2400" dirty="0">
                <a:highlight>
                  <a:srgbClr val="FFFF00"/>
                </a:highlight>
              </a:rPr>
              <a:t>1</a:t>
            </a:r>
            <a:r>
              <a:rPr lang="nl-NL" sz="2400" dirty="0"/>
              <a:t>   2   3)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0DE7A5-65CA-44B4-8980-AC2FEC93DCE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nl-NL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schoolsituaties gaat het altijd om ‘gedrag’-in-uitvoering (‘hoe’) </a:t>
            </a:r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welke taak/situatie?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 zullen het gedrag en de taak/situatie moeten analyseren: </a:t>
            </a:r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zijn de kenmerken van het ‘gedrag’-in-taak/situatie?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4B6F29-2B68-5F43-C693-45CEA2D4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126661-26F4-D73D-0320-223BFF021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0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F0B6CE-E721-3EC9-1A83-4D6710D55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E6927-3EDF-6815-24F9-E69CDFEA22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NL" dirty="0"/>
              <a:t>Algemene uitgangspunten </a:t>
            </a:r>
            <a:r>
              <a:rPr lang="nl-NL" sz="2400" dirty="0"/>
              <a:t>(</a:t>
            </a:r>
            <a:r>
              <a:rPr lang="nl-NL" sz="2400" dirty="0">
                <a:highlight>
                  <a:srgbClr val="FFFF00"/>
                </a:highlight>
              </a:rPr>
              <a:t>1</a:t>
            </a:r>
            <a:r>
              <a:rPr lang="nl-NL" sz="2400" dirty="0"/>
              <a:t>   2   3)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1D0190-6ADE-2452-E6CC-31CB69F57D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nl-NL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schoolsituaties gaat het altijd om ‘gedrag’-in-uitvoering (‘hoe’)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welke taak/situatie?)</a:t>
            </a:r>
          </a:p>
          <a:p>
            <a:pPr marL="0" indent="0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 zullen het gedrag en de taak/situatie moeten analyseren: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zijn de kenmerken van het ‘gedrag’-in-taak-situatie?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E800F8-2E55-2ADD-58F2-C1FE53C7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1B2EBB-F533-8E53-24E4-4707E7579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C75B616-FC18-FF6B-18F3-01862E6AFBD5}"/>
              </a:ext>
            </a:extLst>
          </p:cNvPr>
          <p:cNvSpPr txBox="1"/>
          <p:nvPr/>
        </p:nvSpPr>
        <p:spPr>
          <a:xfrm rot="20117237">
            <a:off x="1946030" y="3031798"/>
            <a:ext cx="829993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nl-NL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nl-NL" sz="4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Analyse van gedrag-in-taak/situatie</a:t>
            </a:r>
          </a:p>
          <a:p>
            <a:pPr algn="ctr"/>
            <a:endParaRPr lang="nl-NL" sz="4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9A6E4E-92AA-FBF6-4343-317E0E1C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9CC97-950B-D522-321B-C269AEA7C4E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nl-NL" dirty="0"/>
              <a:t>Algemene uitgangspunten </a:t>
            </a:r>
            <a:r>
              <a:rPr lang="nl-NL" sz="2400" dirty="0"/>
              <a:t>(1   </a:t>
            </a:r>
            <a:r>
              <a:rPr lang="nl-NL" sz="2400" dirty="0">
                <a:highlight>
                  <a:srgbClr val="FFFF00"/>
                </a:highlight>
              </a:rPr>
              <a:t>2</a:t>
            </a:r>
            <a:r>
              <a:rPr lang="nl-NL" sz="2400" dirty="0"/>
              <a:t>   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F72119-0372-39B3-24A9-E06B3B9606C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Wat is de ‘kwaliteit’ van het gedrag-in-taak/situatie?</a:t>
            </a:r>
          </a:p>
          <a:p>
            <a:pPr marL="0" indent="0" algn="ctr">
              <a:buNone/>
            </a:pPr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nl-NL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l-NL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Welke verbeteringen in de kwaliteit zijn nodig (korte/lange termijn)?</a:t>
            </a:r>
          </a:p>
          <a:p>
            <a:pPr algn="ctr"/>
            <a:endParaRPr lang="nl-NL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B35430-A0C0-8BEC-28FC-0D07D7A5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3E314-EBB1-4A1D-BA0D-FC999EE97B7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D1D0361-FD4B-9FCA-1518-C5C61513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85" y="139384"/>
            <a:ext cx="490623" cy="7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2652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2105</Words>
  <Application>Microsoft Office PowerPoint</Application>
  <PresentationFormat>Breedbeeld</PresentationFormat>
  <Paragraphs>601</Paragraphs>
  <Slides>46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46</vt:i4>
      </vt:variant>
    </vt:vector>
  </HeadingPairs>
  <TitlesOfParts>
    <vt:vector size="55" baseType="lpstr">
      <vt:lpstr>Arial</vt:lpstr>
      <vt:lpstr>Bradley Hand ITC</vt:lpstr>
      <vt:lpstr>Calibri</vt:lpstr>
      <vt:lpstr>Calibri Light</vt:lpstr>
      <vt:lpstr>Corbel Light</vt:lpstr>
      <vt:lpstr>Times New Roman</vt:lpstr>
      <vt:lpstr>1_Kantoorthema</vt:lpstr>
      <vt:lpstr>Kantoorthema</vt:lpstr>
      <vt:lpstr>2_Kantoorthema</vt:lpstr>
      <vt:lpstr>Eerste Hulp Bij Instructie</vt:lpstr>
      <vt:lpstr>PowerPoint-presentatie</vt:lpstr>
      <vt:lpstr>PowerPoint-presentatie</vt:lpstr>
      <vt:lpstr>PowerPoint-presentatie</vt:lpstr>
      <vt:lpstr>Opbouw</vt:lpstr>
      <vt:lpstr>PowerPoint-presentatie</vt:lpstr>
      <vt:lpstr>Algemene uitgangspunten (1   2   3)</vt:lpstr>
      <vt:lpstr>Algemene uitgangspunten (1   2   3)</vt:lpstr>
      <vt:lpstr>Algemene uitgangspunten (1   2   3)</vt:lpstr>
      <vt:lpstr>Algemene uitgangspunten (1   2   3)</vt:lpstr>
      <vt:lpstr>Algemene uitgangspunten (1   2   3)</vt:lpstr>
      <vt:lpstr>Algemene uitgangspunten (1   2   3)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Drie vragen die je altijd moet kunnen beantwoorden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 zagen eerder al</vt:lpstr>
      <vt:lpstr>We zagen eerder al</vt:lpstr>
      <vt:lpstr>PowerPoint-presentatie</vt:lpstr>
      <vt:lpstr>PowerPoint-presentatie</vt:lpstr>
      <vt:lpstr>PowerPoint-presentatie</vt:lpstr>
      <vt:lpstr>Eerste Hulp Bij Instructie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A.J.J.M. Ruijssenaars</dc:creator>
  <cp:lastModifiedBy>A.J.J.M. Ruijssenaars</cp:lastModifiedBy>
  <cp:revision>89</cp:revision>
  <dcterms:created xsi:type="dcterms:W3CDTF">2024-11-21T10:26:35Z</dcterms:created>
  <dcterms:modified xsi:type="dcterms:W3CDTF">2025-01-15T08:43:42Z</dcterms:modified>
</cp:coreProperties>
</file>