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1" r:id="rId5"/>
  </p:sldMasterIdLst>
  <p:notesMasterIdLst>
    <p:notesMasterId r:id="rId18"/>
  </p:notesMasterIdLst>
  <p:sldIdLst>
    <p:sldId id="266" r:id="rId6"/>
    <p:sldId id="267" r:id="rId7"/>
    <p:sldId id="281" r:id="rId8"/>
    <p:sldId id="265" r:id="rId9"/>
    <p:sldId id="284" r:id="rId10"/>
    <p:sldId id="282" r:id="rId11"/>
    <p:sldId id="288" r:id="rId12"/>
    <p:sldId id="286" r:id="rId13"/>
    <p:sldId id="287" r:id="rId14"/>
    <p:sldId id="283" r:id="rId15"/>
    <p:sldId id="279" r:id="rId16"/>
    <p:sldId id="269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28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57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85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14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430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371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00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28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C022"/>
    <a:srgbClr val="939393"/>
    <a:srgbClr val="1CB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0EA1A6-F2FA-44A4-947F-ACC3C1E949DF}" v="1" dt="2025-04-04T09:22:10.95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37" autoAdjust="0"/>
    <p:restoredTop sz="96327"/>
  </p:normalViewPr>
  <p:slideViewPr>
    <p:cSldViewPr snapToGrid="0" snapToObjects="1">
      <p:cViewPr varScale="1">
        <p:scale>
          <a:sx n="41" d="100"/>
          <a:sy n="41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 Landwaart" userId="1a5000eb-589f-48b8-98e8-502594ec4498" providerId="ADAL" clId="{AD0EA1A6-F2FA-44A4-947F-ACC3C1E949DF}"/>
    <pc:docChg chg="custSel modSld">
      <pc:chgData name="Jos Landwaart" userId="1a5000eb-589f-48b8-98e8-502594ec4498" providerId="ADAL" clId="{AD0EA1A6-F2FA-44A4-947F-ACC3C1E949DF}" dt="2025-04-04T09:25:12.695" v="110" actId="20577"/>
      <pc:docMkLst>
        <pc:docMk/>
      </pc:docMkLst>
      <pc:sldChg chg="modSp mod">
        <pc:chgData name="Jos Landwaart" userId="1a5000eb-589f-48b8-98e8-502594ec4498" providerId="ADAL" clId="{AD0EA1A6-F2FA-44A4-947F-ACC3C1E949DF}" dt="2025-04-04T09:25:12.695" v="110" actId="20577"/>
        <pc:sldMkLst>
          <pc:docMk/>
          <pc:sldMk cId="3293329986" sldId="265"/>
        </pc:sldMkLst>
        <pc:spChg chg="mod">
          <ac:chgData name="Jos Landwaart" userId="1a5000eb-589f-48b8-98e8-502594ec4498" providerId="ADAL" clId="{AD0EA1A6-F2FA-44A4-947F-ACC3C1E949DF}" dt="2025-04-04T09:25:12.695" v="110" actId="20577"/>
          <ac:spMkLst>
            <pc:docMk/>
            <pc:sldMk cId="3293329986" sldId="265"/>
            <ac:spMk id="3" creationId="{50DA866C-EE16-85F8-3DFD-7BEEC8734B40}"/>
          </ac:spMkLst>
        </pc:spChg>
      </pc:sldChg>
      <pc:sldChg chg="addSp delSp modSp mod">
        <pc:chgData name="Jos Landwaart" userId="1a5000eb-589f-48b8-98e8-502594ec4498" providerId="ADAL" clId="{AD0EA1A6-F2FA-44A4-947F-ACC3C1E949DF}" dt="2025-04-04T09:24:50.876" v="76" actId="404"/>
        <pc:sldMkLst>
          <pc:docMk/>
          <pc:sldMk cId="2808500923" sldId="281"/>
        </pc:sldMkLst>
        <pc:spChg chg="mod">
          <ac:chgData name="Jos Landwaart" userId="1a5000eb-589f-48b8-98e8-502594ec4498" providerId="ADAL" clId="{AD0EA1A6-F2FA-44A4-947F-ACC3C1E949DF}" dt="2025-04-04T09:24:50.876" v="76" actId="404"/>
          <ac:spMkLst>
            <pc:docMk/>
            <pc:sldMk cId="2808500923" sldId="281"/>
            <ac:spMk id="4" creationId="{67EC4F46-9A71-9E6C-B099-2A0C63E07A28}"/>
          </ac:spMkLst>
        </pc:spChg>
        <pc:picChg chg="add mod">
          <ac:chgData name="Jos Landwaart" userId="1a5000eb-589f-48b8-98e8-502594ec4498" providerId="ADAL" clId="{AD0EA1A6-F2FA-44A4-947F-ACC3C1E949DF}" dt="2025-04-04T09:22:20.204" v="12" actId="1076"/>
          <ac:picMkLst>
            <pc:docMk/>
            <pc:sldMk cId="2808500923" sldId="281"/>
            <ac:picMk id="6" creationId="{5B594CB4-3096-28A1-396D-3928B5FB55DF}"/>
          </ac:picMkLst>
        </pc:picChg>
        <pc:picChg chg="del">
          <ac:chgData name="Jos Landwaart" userId="1a5000eb-589f-48b8-98e8-502594ec4498" providerId="ADAL" clId="{AD0EA1A6-F2FA-44A4-947F-ACC3C1E949DF}" dt="2025-04-04T09:22:10.294" v="9" actId="478"/>
          <ac:picMkLst>
            <pc:docMk/>
            <pc:sldMk cId="2808500923" sldId="281"/>
            <ac:picMk id="7" creationId="{4BAD4D07-E9B2-32B4-2C27-9EF7BD221CA2}"/>
          </ac:picMkLst>
        </pc:picChg>
      </pc:sldChg>
      <pc:sldChg chg="addSp delSp modSp mod">
        <pc:chgData name="Jos Landwaart" userId="1a5000eb-589f-48b8-98e8-502594ec4498" providerId="ADAL" clId="{AD0EA1A6-F2FA-44A4-947F-ACC3C1E949DF}" dt="2025-04-04T09:21:58.751" v="8" actId="1076"/>
        <pc:sldMkLst>
          <pc:docMk/>
          <pc:sldMk cId="1900199136" sldId="284"/>
        </pc:sldMkLst>
        <pc:picChg chg="del">
          <ac:chgData name="Jos Landwaart" userId="1a5000eb-589f-48b8-98e8-502594ec4498" providerId="ADAL" clId="{AD0EA1A6-F2FA-44A4-947F-ACC3C1E949DF}" dt="2025-04-04T09:21:22.219" v="0" actId="478"/>
          <ac:picMkLst>
            <pc:docMk/>
            <pc:sldMk cId="1900199136" sldId="284"/>
            <ac:picMk id="2" creationId="{B7E88A64-AA00-B940-55E2-076FE72BCBC2}"/>
          </ac:picMkLst>
        </pc:picChg>
        <pc:picChg chg="add mod">
          <ac:chgData name="Jos Landwaart" userId="1a5000eb-589f-48b8-98e8-502594ec4498" providerId="ADAL" clId="{AD0EA1A6-F2FA-44A4-947F-ACC3C1E949DF}" dt="2025-04-04T09:21:58.751" v="8" actId="1076"/>
          <ac:picMkLst>
            <pc:docMk/>
            <pc:sldMk cId="1900199136" sldId="284"/>
            <ac:picMk id="4" creationId="{8375D766-E4E4-D1D4-1F58-E588B1E272C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8203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3EE94-699F-17C8-7099-A00939D4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E2DA0A2-9B2E-9132-BE55-F8BE69FC7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2E69BB-2AA2-0B8A-9A35-E1CEEE803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C5D222-4072-0C19-671B-5284DE3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2B8D-E95E-EA49-837F-EF750925CED8}" type="datetimeFigureOut">
              <a:rPr lang="nl-NL" smtClean="0"/>
              <a:t>7-4-2025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471AF2-2EC4-6670-8046-7104034BA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54F69BD-82CE-1524-073B-AD260285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4FFF-C2CC-5146-92EB-8C3925CA7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36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FB305-63C8-C4C5-6A88-C44E1A13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9A802BD-F5BD-3761-B8D8-C177FDAE1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00B9A9-1D31-3195-5A3A-096AFCA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2B8D-E95E-EA49-837F-EF750925CED8}" type="datetimeFigureOut">
              <a:rPr lang="nl-NL" smtClean="0"/>
              <a:t>7-4-2025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27D431-4761-225D-48EF-9DB5C056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F4358D-22A3-7DF3-5266-F9AD5178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4FFF-C2CC-5146-92EB-8C3925CA7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519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84E2126-648F-0F8E-F6FA-90B0C92B8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E27B572-E876-543F-9073-CB3ED09F3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6E8551-2959-0191-2409-B68C2FCF1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2B8D-E95E-EA49-837F-EF750925CED8}" type="datetimeFigureOut">
              <a:rPr lang="nl-NL" smtClean="0"/>
              <a:t>7-4-2025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10AA17-53B2-774D-0060-3D016FB72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9FDC1C-9405-F475-3B0F-0259333F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4FFF-C2CC-5146-92EB-8C3925CA7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175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el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4">
            <a:extLst>
              <a:ext uri="{FF2B5EF4-FFF2-40B4-BE49-F238E27FC236}">
                <a16:creationId xmlns:a16="http://schemas.microsoft.com/office/drawing/2014/main" id="{AC8AD445-3819-232B-441D-D4AD22BB6F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31288" y="1737024"/>
            <a:ext cx="9644896" cy="10465764"/>
          </a:xfrm>
        </p:spPr>
        <p:txBody>
          <a:bodyPr/>
          <a:lstStyle/>
          <a:p>
            <a:r>
              <a:rPr lang="nl-NL"/>
              <a:t>Afbeelding of organogram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534D9DC0-294E-D72D-FE78-A198B793A3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7077" y="3811222"/>
            <a:ext cx="13793974" cy="2937206"/>
          </a:xfrm>
          <a:solidFill>
            <a:schemeClr val="bg2"/>
          </a:solidFill>
        </p:spPr>
        <p:txBody>
          <a:bodyPr wrap="square" lIns="648000" tIns="540000" rIns="288000" bIns="54000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bewerken.</a:t>
            </a:r>
            <a:br>
              <a:rPr lang="nl-NL"/>
            </a:br>
            <a:r>
              <a:rPr lang="nl-NL"/>
              <a:t>Het formaat van het kleurvlak vergroot mee met de hoeveelheid tekst.</a:t>
            </a:r>
          </a:p>
        </p:txBody>
      </p:sp>
    </p:spTree>
    <p:extLst>
      <p:ext uri="{BB962C8B-B14F-4D97-AF65-F5344CB8AC3E}">
        <p14:creationId xmlns:p14="http://schemas.microsoft.com/office/powerpoint/2010/main" val="19507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39376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2D5F9-2E4F-8682-F0EF-AAA74858C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640E98-463F-85C4-1B54-F7BEF2E38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82D314-A2E2-972B-FD01-85509B5CE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2B8D-E95E-EA49-837F-EF750925CED8}" type="datetimeFigureOut">
              <a:rPr lang="nl-NL" smtClean="0"/>
              <a:t>7-4-2025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A40B41-D5CE-54D5-D0CA-BAB4BAD8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C846BA-7143-F96C-147F-98C09505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4FFF-C2CC-5146-92EB-8C3925CA7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66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CEF20-84D5-ADB7-4999-F0DDA08C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D50836-C028-9A60-8FCB-DA830CC19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75C8A7-6A17-E48A-70C6-A717F207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2B8D-E95E-EA49-837F-EF750925CED8}" type="datetimeFigureOut">
              <a:rPr lang="nl-NL" smtClean="0"/>
              <a:t>7-4-2025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158C86-5B97-548E-60FD-54496D9F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451A55-8272-4341-A5FB-00ED2AB3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4FFF-C2CC-5146-92EB-8C3925CA7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19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F0AB1-1A6D-D5C7-0626-B0F3CBD22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518B5E-0EFA-1FDD-03C6-DDD0D47BD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82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080B5C-3308-6916-7F8F-D236796DC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2B8D-E95E-EA49-837F-EF750925CED8}" type="datetimeFigureOut">
              <a:rPr lang="nl-NL" smtClean="0"/>
              <a:t>7-4-2025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EEE330-446A-B1AF-6929-7101793E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3368C3-4766-16A0-8B18-6A662DAA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4FFF-C2CC-5146-92EB-8C3925CA7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7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18F45-FDC0-D25E-7AA0-3CDBFB0FB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28EF04-7107-C896-21BE-772A50593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7D57747-B291-B01F-0DC6-9185137C1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75E4CD5-3ED2-F445-58F9-0FF61E1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2B8D-E95E-EA49-837F-EF750925CED8}" type="datetimeFigureOut">
              <a:rPr lang="nl-NL" smtClean="0"/>
              <a:t>7-4-2025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E33576A-F20F-0166-0149-A6F1C7B2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0C7B7E-75E7-2D19-F9B3-7A9A3978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4FFF-C2CC-5146-92EB-8C3925CA7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87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722CC-82E7-EF32-D423-5FDCFC85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7C61DD-D032-DAE9-56B0-294FE7BD7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120910-4EE2-93CC-9BA7-52730D226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3D98977-1FEA-AF72-4FE3-09698A54D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B6337A0-0CA2-CBDA-BEDA-595ED5F60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FCAA115-1891-E6C8-00E1-1FAE0FFD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2B8D-E95E-EA49-837F-EF750925CED8}" type="datetimeFigureOut">
              <a:rPr lang="nl-NL" smtClean="0"/>
              <a:t>7-4-2025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337433-76B3-F4FC-0253-DFB64DCE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D8C3082-B7B2-C536-99EF-52D24EBE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4FFF-C2CC-5146-92EB-8C3925CA7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25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50286-F92D-B9B7-FFBC-746DA0F5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979D8AA-DD0E-C7AF-2DF7-D84337CB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2B8D-E95E-EA49-837F-EF750925CED8}" type="datetimeFigureOut">
              <a:rPr lang="nl-NL" smtClean="0"/>
              <a:t>7-4-2025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81E6165-6E37-185A-6CE5-E14651DC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38BC27E-1C29-D389-BA07-A248841D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4FFF-C2CC-5146-92EB-8C3925CA7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01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84E5EAE-71C8-5235-A386-0CA81563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2B8D-E95E-EA49-837F-EF750925CED8}" type="datetimeFigureOut">
              <a:rPr lang="nl-NL" smtClean="0"/>
              <a:t>7-4-2025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D969594-B460-7920-4016-2A52B467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C212EF-C9DB-A398-E68F-0C5D5672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4FFF-C2CC-5146-92EB-8C3925CA7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25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EDCC8-93DB-3F7B-4001-FD8EF133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2132DE-535C-ECEE-CCE8-0139BEDDB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FF3A69-66D3-5E51-A4C7-33FA081FD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258DF6-A903-C697-D789-3326F2C22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2B8D-E95E-EA49-837F-EF750925CED8}" type="datetimeFigureOut">
              <a:rPr lang="nl-NL" smtClean="0"/>
              <a:t>7-4-2025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B0437C-A2EC-1DB8-D654-EBC67357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5C943D-BD6D-90DA-907F-0452804F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4FFF-C2CC-5146-92EB-8C3925CA7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33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3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81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44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8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71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B3634BA-FE90-8D0C-B80E-7A0E1147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9097F3-267F-5E40-D302-7D3F4F6DC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32CE24-0529-413D-7F14-D947B578C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D52B8D-E95E-EA49-837F-EF750925CED8}" type="datetimeFigureOut">
              <a:rPr lang="nl-NL" smtClean="0"/>
              <a:t>7-4-2025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AA78B8-C5FE-7243-43F8-CAD6B60D6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3A58B1-C906-BEB3-F26D-326379792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3B4FFF-C2CC-5146-92EB-8C3925CA72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16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://www.swvzout.nl/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ardighedencheck.n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A80FFB19-31A9-4D69-87D8-47CA21152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3" r="-1"/>
          <a:stretch/>
        </p:blipFill>
        <p:spPr>
          <a:xfrm>
            <a:off x="1" y="6723528"/>
            <a:ext cx="4767842" cy="6285787"/>
          </a:xfrm>
          <a:prstGeom prst="rect">
            <a:avLst/>
          </a:prstGeom>
        </p:spPr>
      </p:pic>
      <p:pic>
        <p:nvPicPr>
          <p:cNvPr id="5" name="ZWV_Zout_logo.png" descr="ZWV_Zout_logo.png">
            <a:extLst>
              <a:ext uri="{FF2B5EF4-FFF2-40B4-BE49-F238E27FC236}">
                <a16:creationId xmlns:a16="http://schemas.microsoft.com/office/drawing/2014/main" id="{B5ED9BC2-9E37-A6FE-4CFF-45A7B5D78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367" y="11058892"/>
            <a:ext cx="7031826" cy="14724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7F0A211-BA1E-8F1E-F862-895D26C1068D}"/>
              </a:ext>
            </a:extLst>
          </p:cNvPr>
          <p:cNvSpPr txBox="1"/>
          <p:nvPr/>
        </p:nvSpPr>
        <p:spPr>
          <a:xfrm>
            <a:off x="5056094" y="3817570"/>
            <a:ext cx="16902099" cy="90178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nl-NL" sz="4400" b="1" dirty="0" err="1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Good</a:t>
            </a:r>
            <a:r>
              <a:rPr lang="nl-NL" sz="4400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4400" b="1" dirty="0" err="1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practice</a:t>
            </a:r>
            <a:r>
              <a:rPr lang="nl-NL" sz="4400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deling vanuit SWV PO ZOUT: </a:t>
            </a:r>
            <a:r>
              <a:rPr lang="nl-NL" sz="4400" b="1" dirty="0">
                <a:solidFill>
                  <a:srgbClr val="3BC0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‘een integraal verhaal’</a:t>
            </a:r>
          </a:p>
          <a:p>
            <a:pPr>
              <a:spcBef>
                <a:spcPts val="0"/>
              </a:spcBef>
            </a:pPr>
            <a:endParaRPr lang="nl-NL" sz="4400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Visie: contextuele benadering 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Ondersteuningsniveaus van een sterke onderwijscontext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HGW-cyclus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Extra ondersteuning zien als spiegel van je onderwijskwaliteit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endParaRPr lang="nl-NL" sz="2800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spcBef>
                <a:spcPts val="0"/>
              </a:spcBef>
              <a:buFontTx/>
              <a:buChar char="-"/>
            </a:pPr>
            <a:endParaRPr lang="nl-NL" sz="2800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spcBef>
                <a:spcPts val="0"/>
              </a:spcBef>
              <a:buFontTx/>
              <a:buChar char="-"/>
            </a:pPr>
            <a:endParaRPr lang="nl-NL" sz="2800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nl-NL" sz="4000" b="1" dirty="0">
                <a:solidFill>
                  <a:srgbClr val="3BC0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Maaike Klinkenberg (m.klinkenberg@swvzout.nl)  </a:t>
            </a:r>
            <a:r>
              <a:rPr lang="nl-NL" sz="4000" dirty="0">
                <a:solidFill>
                  <a:schemeClr val="accent5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Programmamanager passend onderwijs</a:t>
            </a:r>
          </a:p>
          <a:p>
            <a:pPr>
              <a:spcBef>
                <a:spcPts val="0"/>
              </a:spcBef>
            </a:pPr>
            <a:r>
              <a:rPr lang="nl-NL" sz="4000" b="1" dirty="0">
                <a:solidFill>
                  <a:srgbClr val="3BC0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Jos Landwaart (j.landwaart@swvzout.nl)                 </a:t>
            </a:r>
            <a:r>
              <a:rPr lang="nl-NL" sz="4000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</a:t>
            </a:r>
            <a:r>
              <a:rPr lang="nl-NL" sz="40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ib-er/</a:t>
            </a:r>
            <a:r>
              <a:rPr lang="nl-NL" sz="4000" dirty="0" err="1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kc</a:t>
            </a:r>
            <a:r>
              <a:rPr lang="nl-NL" sz="40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-er PO school en schoolondersteuner bij het SWV</a:t>
            </a:r>
            <a:endParaRPr lang="nl-NL" sz="4000" dirty="0">
              <a:solidFill>
                <a:schemeClr val="accent5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0"/>
              </a:spcBef>
            </a:pPr>
            <a:endParaRPr lang="nl-NL" sz="3600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nl-NL" sz="36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 april 2025 </a:t>
            </a:r>
            <a:endParaRPr lang="nl-NL" sz="3600" dirty="0">
              <a:solidFill>
                <a:schemeClr val="accent5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00DAEC5-CA4A-EA40-8790-CBE96BDA9F54}"/>
              </a:ext>
            </a:extLst>
          </p:cNvPr>
          <p:cNvSpPr txBox="1"/>
          <p:nvPr/>
        </p:nvSpPr>
        <p:spPr>
          <a:xfrm>
            <a:off x="1657921" y="1184666"/>
            <a:ext cx="21068157" cy="212365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6600" b="1" dirty="0">
                <a:solidFill>
                  <a:srgbClr val="3BC0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SWV PO ZOUT</a:t>
            </a:r>
            <a:r>
              <a:rPr lang="nl-NL" sz="6600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gelooft dat een sterke onderwijscontext gaat leiden tot </a:t>
            </a:r>
            <a:r>
              <a:rPr lang="nl-NL" sz="6600" b="1" dirty="0">
                <a:solidFill>
                  <a:srgbClr val="3BC0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inclusiever onderwijs</a:t>
            </a:r>
            <a:endParaRPr lang="nl-NL" sz="6600" b="1" dirty="0">
              <a:solidFill>
                <a:srgbClr val="3BC02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2558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CF6DB16-2D69-7AD2-2273-0841015190DB}"/>
              </a:ext>
            </a:extLst>
          </p:cNvPr>
          <p:cNvSpPr/>
          <p:nvPr/>
        </p:nvSpPr>
        <p:spPr>
          <a:xfrm>
            <a:off x="0" y="0"/>
            <a:ext cx="24384000" cy="105156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ZWV_Zout_logo.png" descr="ZWV_Zout_logo.png">
            <a:extLst>
              <a:ext uri="{FF2B5EF4-FFF2-40B4-BE49-F238E27FC236}">
                <a16:creationId xmlns:a16="http://schemas.microsoft.com/office/drawing/2014/main" id="{B5ED9BC2-9E37-A6FE-4CFF-45A7B5D78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367" y="11058892"/>
            <a:ext cx="7031826" cy="147244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7EC4F46-9A71-9E6C-B099-2A0C63E07A28}"/>
              </a:ext>
            </a:extLst>
          </p:cNvPr>
          <p:cNvSpPr txBox="1"/>
          <p:nvPr/>
        </p:nvSpPr>
        <p:spPr>
          <a:xfrm>
            <a:off x="2055602" y="513729"/>
            <a:ext cx="22010792" cy="101566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r>
              <a:rPr lang="nl-NL" sz="60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Extra ondersteuning zien als spiegel van je onderwijskwaliteit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899FAD-FA2F-AD42-E442-87BCC180A29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13581338"/>
            <a:ext cx="16450366" cy="13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44B2A88-9A0D-9BC3-2E26-55A3DBA90F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18503" r="-1"/>
          <a:stretch/>
        </p:blipFill>
        <p:spPr>
          <a:xfrm>
            <a:off x="0" y="8077200"/>
            <a:ext cx="2055601" cy="271004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A133787-80A3-0F3F-DFCD-FEC3340ECD0E}"/>
              </a:ext>
            </a:extLst>
          </p:cNvPr>
          <p:cNvSpPr txBox="1"/>
          <p:nvPr/>
        </p:nvSpPr>
        <p:spPr>
          <a:xfrm>
            <a:off x="2886636" y="3431056"/>
            <a:ext cx="10905564" cy="754052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Leercyclus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inrichten:</a:t>
            </a:r>
          </a:p>
          <a:p>
            <a:pPr lvl="5" indent="0">
              <a:spcBef>
                <a:spcPts val="0"/>
              </a:spcBef>
            </a:pP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Voor welke leerlingen: stellen we OPP’s 	op, vragen we een team ZOUT traject, 	voorzieningen plaatsing of TLV aan?</a:t>
            </a:r>
          </a:p>
          <a:p>
            <a:pPr lvl="5" indent="0">
              <a:spcBef>
                <a:spcPts val="0"/>
              </a:spcBef>
            </a:pPr>
            <a:endParaRPr lang="nl-NL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lvl="5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Doel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door reflectie en analyse, </a:t>
            </a:r>
            <a:r>
              <a:rPr lang="nl-NL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basis versterken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Een sterke basis gaat leiden tot thuisnabij en inclusiever onderwijs.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0"/>
              </a:spcBef>
            </a:pPr>
            <a:endParaRPr lang="nl-NL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6130E22-161B-A09E-AD33-9ECE5532D918}"/>
              </a:ext>
            </a:extLst>
          </p:cNvPr>
          <p:cNvSpPr txBox="1"/>
          <p:nvPr/>
        </p:nvSpPr>
        <p:spPr>
          <a:xfrm>
            <a:off x="1691454" y="11632970"/>
            <a:ext cx="13100311" cy="8309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‘’</a:t>
            </a:r>
            <a:r>
              <a:rPr lang="nl-NL" sz="4800" b="1" dirty="0">
                <a:solidFill>
                  <a:srgbClr val="3BC0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</a:t>
            </a:r>
            <a:r>
              <a:rPr lang="nl-NL" sz="4800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de </a:t>
            </a:r>
            <a:r>
              <a:rPr lang="nl-NL" sz="4800" b="1" dirty="0">
                <a:solidFill>
                  <a:srgbClr val="3BC0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dienstverlener</a:t>
            </a:r>
            <a:r>
              <a:rPr lang="nl-NL" sz="4800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van het reguliere PO’’ 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033FE256-9402-6BFA-001F-7A8D7FA1195A}"/>
              </a:ext>
            </a:extLst>
          </p:cNvPr>
          <p:cNvGrpSpPr/>
          <p:nvPr/>
        </p:nvGrpSpPr>
        <p:grpSpPr>
          <a:xfrm>
            <a:off x="14175813" y="1704496"/>
            <a:ext cx="9225524" cy="8424291"/>
            <a:chOff x="14256671" y="1879600"/>
            <a:chExt cx="9225524" cy="8424291"/>
          </a:xfrm>
        </p:grpSpPr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8B9C5E62-EE11-1D14-A013-2E10F0602789}"/>
                </a:ext>
              </a:extLst>
            </p:cNvPr>
            <p:cNvGrpSpPr/>
            <p:nvPr/>
          </p:nvGrpSpPr>
          <p:grpSpPr>
            <a:xfrm>
              <a:off x="15225966" y="1879600"/>
              <a:ext cx="8229600" cy="8424291"/>
              <a:chOff x="14859001" y="1879600"/>
              <a:chExt cx="8229600" cy="8424291"/>
            </a:xfrm>
            <a:effectLst>
              <a:reflection stA="45000" endPos="0" dist="50800" dir="5400000" sy="-100000" algn="bl" rotWithShape="0"/>
            </a:effectLst>
          </p:grpSpPr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414965E4-D6DD-361C-308D-4053049CF766}"/>
                  </a:ext>
                </a:extLst>
              </p:cNvPr>
              <p:cNvSpPr/>
              <p:nvPr/>
            </p:nvSpPr>
            <p:spPr>
              <a:xfrm>
                <a:off x="14859001" y="1879600"/>
                <a:ext cx="8229600" cy="8424291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nl-NL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EC5A50B8-47DB-FC20-5981-4A7E43EA4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65096" y="2459419"/>
                <a:ext cx="7619077" cy="7738618"/>
              </a:xfrm>
              <a:prstGeom prst="rect">
                <a:avLst/>
              </a:prstGeom>
            </p:spPr>
          </p:pic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B4C71D3F-A1A3-73CA-D595-EE919D3ED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80516" y="3101223"/>
                <a:ext cx="3117133" cy="431224"/>
              </a:xfrm>
              <a:prstGeom prst="rect">
                <a:avLst/>
              </a:prstGeom>
            </p:spPr>
          </p:pic>
        </p:grpSp>
        <p:sp>
          <p:nvSpPr>
            <p:cNvPr id="2" name="Ovaal 1">
              <a:extLst>
                <a:ext uri="{FF2B5EF4-FFF2-40B4-BE49-F238E27FC236}">
                  <a16:creationId xmlns:a16="http://schemas.microsoft.com/office/drawing/2014/main" id="{A6FB2D6D-029A-68D1-7F50-8AA09DD27E25}"/>
                </a:ext>
              </a:extLst>
            </p:cNvPr>
            <p:cNvSpPr/>
            <p:nvPr/>
          </p:nvSpPr>
          <p:spPr>
            <a:xfrm>
              <a:off x="16740028" y="1879600"/>
              <a:ext cx="6742167" cy="4749800"/>
            </a:xfrm>
            <a:prstGeom prst="ellipse">
              <a:avLst/>
            </a:prstGeom>
            <a:noFill/>
            <a:ln w="76200" cap="flat">
              <a:solidFill>
                <a:schemeClr val="accent5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7" name="Picture 8" descr="Halfronde pijl omhoog icoon Hand Drawn Black | Freepik">
              <a:extLst>
                <a:ext uri="{FF2B5EF4-FFF2-40B4-BE49-F238E27FC236}">
                  <a16:creationId xmlns:a16="http://schemas.microsoft.com/office/drawing/2014/main" id="{800CBF64-7FF4-B0E1-E3A6-42C5F018A4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930860">
              <a:off x="14256671" y="4059592"/>
              <a:ext cx="3452651" cy="3452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85581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6A3BFBB-1651-0A8F-C614-C469AE0F4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0" b="14060"/>
          <a:stretch/>
        </p:blipFill>
        <p:spPr>
          <a:xfrm>
            <a:off x="0" y="0"/>
            <a:ext cx="24384000" cy="11480800"/>
          </a:xfrm>
          <a:prstGeom prst="rect">
            <a:avLst/>
          </a:prstGeom>
        </p:spPr>
      </p:pic>
      <p:pic>
        <p:nvPicPr>
          <p:cNvPr id="3" name="ZWV_Zout_logo.png" descr="ZWV_Zout_logo.png">
            <a:extLst>
              <a:ext uri="{FF2B5EF4-FFF2-40B4-BE49-F238E27FC236}">
                <a16:creationId xmlns:a16="http://schemas.microsoft.com/office/drawing/2014/main" id="{8396D3D6-EECE-135C-7827-3B4880002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2764" y="12100998"/>
            <a:ext cx="4333462" cy="907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D82601A-88C3-73B6-3ECC-CB3F2E9A18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  <a:alphaModFix amt="21000"/>
          </a:blip>
          <a:srcRect l="18503" r="-1"/>
          <a:stretch/>
        </p:blipFill>
        <p:spPr>
          <a:xfrm>
            <a:off x="-253999" y="6127960"/>
            <a:ext cx="4114800" cy="542483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2133F32-99FC-3829-28E6-E755C22D1C5C}"/>
              </a:ext>
            </a:extLst>
          </p:cNvPr>
          <p:cNvSpPr txBox="1"/>
          <p:nvPr/>
        </p:nvSpPr>
        <p:spPr>
          <a:xfrm>
            <a:off x="-2" y="-45494"/>
            <a:ext cx="24384001" cy="283667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sz="1000" b="1" dirty="0"/>
          </a:p>
          <a:p>
            <a:pPr algn="ctr"/>
            <a:r>
              <a:rPr lang="nl-NL" sz="5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Vragen &amp; Opmerkingen</a:t>
            </a:r>
          </a:p>
          <a:p>
            <a:pPr algn="ctr"/>
            <a:endParaRPr lang="nl-NL" sz="1000" b="1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262ABF5-4763-005B-413A-3B911CF3CF0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13581338"/>
            <a:ext cx="16450366" cy="1346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3AC56B7-7AEC-B98A-0880-7C052E251740}"/>
              </a:ext>
            </a:extLst>
          </p:cNvPr>
          <p:cNvSpPr txBox="1"/>
          <p:nvPr/>
        </p:nvSpPr>
        <p:spPr>
          <a:xfrm>
            <a:off x="1983004" y="12151568"/>
            <a:ext cx="12484359" cy="8309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4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‘’Wees de </a:t>
            </a:r>
            <a:r>
              <a:rPr lang="nl-NL" sz="4800" b="1" dirty="0">
                <a:solidFill>
                  <a:srgbClr val="3BC0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leerling </a:t>
            </a:r>
            <a:r>
              <a:rPr lang="nl-NL" sz="4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van je </a:t>
            </a:r>
            <a:r>
              <a:rPr lang="nl-NL" sz="4800" b="1" dirty="0">
                <a:solidFill>
                  <a:srgbClr val="3BC0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leerlingen</a:t>
            </a:r>
            <a:r>
              <a:rPr lang="nl-NL" sz="4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’’ </a:t>
            </a:r>
          </a:p>
        </p:txBody>
      </p:sp>
    </p:spTree>
    <p:extLst>
      <p:ext uri="{BB962C8B-B14F-4D97-AF65-F5344CB8AC3E}">
        <p14:creationId xmlns:p14="http://schemas.microsoft.com/office/powerpoint/2010/main" val="247546839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persoon&#10;&#10;Automatisch gegenereerde beschrijving">
            <a:extLst>
              <a:ext uri="{FF2B5EF4-FFF2-40B4-BE49-F238E27FC236}">
                <a16:creationId xmlns:a16="http://schemas.microsoft.com/office/drawing/2014/main" id="{05B56961-34C7-3677-0BC5-1ED97A2F3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27876"/>
          <a:stretch/>
        </p:blipFill>
        <p:spPr>
          <a:xfrm>
            <a:off x="0" y="0"/>
            <a:ext cx="24384000" cy="1102658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80FFB19-31A9-4D69-87D8-47CA21152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alphaModFix/>
          </a:blip>
          <a:srcRect l="25482" r="-1" b="10756"/>
          <a:stretch/>
        </p:blipFill>
        <p:spPr>
          <a:xfrm>
            <a:off x="0" y="3875524"/>
            <a:ext cx="6102626" cy="7852650"/>
          </a:xfrm>
          <a:prstGeom prst="rect">
            <a:avLst/>
          </a:prstGeom>
        </p:spPr>
      </p:pic>
      <p:pic>
        <p:nvPicPr>
          <p:cNvPr id="3" name="ZWV_Zout_logo.png" descr="ZWV_Zout_logo.png">
            <a:extLst>
              <a:ext uri="{FF2B5EF4-FFF2-40B4-BE49-F238E27FC236}">
                <a16:creationId xmlns:a16="http://schemas.microsoft.com/office/drawing/2014/main" id="{8396D3D6-EECE-135C-7827-3B4880002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2764" y="12100998"/>
            <a:ext cx="4333462" cy="90741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16C2699-9808-5A51-78D3-977D3DA324BC}"/>
              </a:ext>
            </a:extLst>
          </p:cNvPr>
          <p:cNvSpPr txBox="1"/>
          <p:nvPr/>
        </p:nvSpPr>
        <p:spPr>
          <a:xfrm>
            <a:off x="3567953" y="11685499"/>
            <a:ext cx="10775576" cy="15696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4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‘</a:t>
            </a:r>
            <a:r>
              <a:rPr lang="en-GB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they can’t learn the way we teach, </a:t>
            </a:r>
            <a:r>
              <a:rPr lang="en-GB" b="1" dirty="0">
                <a:solidFill>
                  <a:srgbClr val="3BC0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teach the way they learn</a:t>
            </a:r>
            <a:endParaRPr lang="en-GB" sz="4800" b="1" dirty="0">
              <a:solidFill>
                <a:srgbClr val="3BC0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64B949F-4C61-A325-2F9D-7FA5615DB6E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13581338"/>
            <a:ext cx="16450366" cy="134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3980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CF6DB16-2D69-7AD2-2273-0841015190DB}"/>
              </a:ext>
            </a:extLst>
          </p:cNvPr>
          <p:cNvSpPr/>
          <p:nvPr/>
        </p:nvSpPr>
        <p:spPr>
          <a:xfrm>
            <a:off x="1" y="-125105"/>
            <a:ext cx="24384000" cy="105156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80FFB19-31A9-4D69-87D8-47CA211520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l="18503" r="-1"/>
          <a:stretch/>
        </p:blipFill>
        <p:spPr>
          <a:xfrm>
            <a:off x="1" y="6188961"/>
            <a:ext cx="4001955" cy="5276063"/>
          </a:xfrm>
          <a:prstGeom prst="rect">
            <a:avLst/>
          </a:prstGeom>
        </p:spPr>
      </p:pic>
      <p:pic>
        <p:nvPicPr>
          <p:cNvPr id="5" name="ZWV_Zout_logo.png" descr="ZWV_Zout_logo.png">
            <a:extLst>
              <a:ext uri="{FF2B5EF4-FFF2-40B4-BE49-F238E27FC236}">
                <a16:creationId xmlns:a16="http://schemas.microsoft.com/office/drawing/2014/main" id="{B5ED9BC2-9E37-A6FE-4CFF-45A7B5D78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367" y="11058892"/>
            <a:ext cx="7031826" cy="14724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DBBD5EC-E175-0654-786E-045F4D6DC00E}"/>
              </a:ext>
            </a:extLst>
          </p:cNvPr>
          <p:cNvSpPr txBox="1"/>
          <p:nvPr/>
        </p:nvSpPr>
        <p:spPr>
          <a:xfrm>
            <a:off x="4001956" y="2836987"/>
            <a:ext cx="15841806" cy="694292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Pleidooi voor het </a:t>
            </a:r>
            <a:r>
              <a:rPr lang="nl-NL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ontschuldigen van kinderen 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het hebben van een brede blik. Het is toch onbestaanbaar dat we kinderen de rekening geven van een tekort schietende context.                                                                                Afscheid genomen van de individueel-medische </a:t>
            </a:r>
            <a:r>
              <a:rPr lang="nl-NL" sz="4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mindset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Gedragen visie 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de regio gecreëerd:                                   Boek ‘Van individueel naar inclusief onderwijs’ aan alle scholen (79), besturen (28) en wethouders (5) uitgereikt + visie verwerkt in beleidsdocumenten &amp; formats</a:t>
            </a:r>
            <a:endParaRPr lang="nl-NL" sz="44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7EC4F46-9A71-9E6C-B099-2A0C63E07A28}"/>
              </a:ext>
            </a:extLst>
          </p:cNvPr>
          <p:cNvSpPr txBox="1"/>
          <p:nvPr/>
        </p:nvSpPr>
        <p:spPr>
          <a:xfrm>
            <a:off x="4554071" y="937231"/>
            <a:ext cx="13914393" cy="120032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/>
          <a:p>
            <a:r>
              <a:rPr lang="nl-NL" sz="7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Visie: contextuele benadering</a:t>
            </a:r>
            <a:endParaRPr lang="nl-NL" sz="7200" b="1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312766A-A077-F8BD-814F-3C5B5B0BCA63}"/>
              </a:ext>
            </a:extLst>
          </p:cNvPr>
          <p:cNvSpPr txBox="1"/>
          <p:nvPr/>
        </p:nvSpPr>
        <p:spPr>
          <a:xfrm>
            <a:off x="2000978" y="11691162"/>
            <a:ext cx="12484359" cy="8309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‘’Van</a:t>
            </a:r>
            <a:r>
              <a:rPr lang="nl-NL" b="1" dirty="0">
                <a:solidFill>
                  <a:srgbClr val="3BC0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kind </a:t>
            </a:r>
            <a:r>
              <a:rPr lang="nl-NL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naar</a:t>
            </a:r>
            <a:r>
              <a:rPr lang="nl-NL" b="1" dirty="0">
                <a:solidFill>
                  <a:srgbClr val="3BC0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context</a:t>
            </a:r>
            <a:r>
              <a:rPr lang="nl-NL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’’</a:t>
            </a:r>
            <a:endParaRPr lang="nl-NL" b="1" dirty="0">
              <a:solidFill>
                <a:schemeClr val="accent5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729283-8268-3AEA-453F-DA57D7BC745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13581338"/>
            <a:ext cx="16450366" cy="134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8877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CF6DB16-2D69-7AD2-2273-0841015190DB}"/>
              </a:ext>
            </a:extLst>
          </p:cNvPr>
          <p:cNvSpPr/>
          <p:nvPr/>
        </p:nvSpPr>
        <p:spPr>
          <a:xfrm>
            <a:off x="0" y="-78776"/>
            <a:ext cx="24384000" cy="105156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80FFB19-31A9-4D69-87D8-47CA211520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l="18503" r="-1"/>
          <a:stretch/>
        </p:blipFill>
        <p:spPr>
          <a:xfrm>
            <a:off x="0" y="8077200"/>
            <a:ext cx="2055601" cy="2710046"/>
          </a:xfrm>
          <a:prstGeom prst="rect">
            <a:avLst/>
          </a:prstGeom>
        </p:spPr>
      </p:pic>
      <p:pic>
        <p:nvPicPr>
          <p:cNvPr id="5" name="ZWV_Zout_logo.png" descr="ZWV_Zout_logo.png">
            <a:extLst>
              <a:ext uri="{FF2B5EF4-FFF2-40B4-BE49-F238E27FC236}">
                <a16:creationId xmlns:a16="http://schemas.microsoft.com/office/drawing/2014/main" id="{B5ED9BC2-9E37-A6FE-4CFF-45A7B5D78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367" y="11058892"/>
            <a:ext cx="7031826" cy="14724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DBBD5EC-E175-0654-786E-045F4D6DC00E}"/>
              </a:ext>
            </a:extLst>
          </p:cNvPr>
          <p:cNvSpPr txBox="1"/>
          <p:nvPr/>
        </p:nvSpPr>
        <p:spPr>
          <a:xfrm>
            <a:off x="2909271" y="2766449"/>
            <a:ext cx="8795817" cy="634532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Leesinstructie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van onder naar boven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Doel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Uniform handelen in het schoolteam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Samenwerking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zorgt voor duidelijkheid in driehoek ouders, leerling en school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7EC4F46-9A71-9E6C-B099-2A0C63E07A28}"/>
              </a:ext>
            </a:extLst>
          </p:cNvPr>
          <p:cNvSpPr txBox="1"/>
          <p:nvPr/>
        </p:nvSpPr>
        <p:spPr>
          <a:xfrm>
            <a:off x="2909271" y="694310"/>
            <a:ext cx="20595558" cy="101566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r>
              <a:rPr lang="nl-NL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Ondersteuningsniveaus van een sterke onderwijscontext</a:t>
            </a:r>
            <a:endParaRPr lang="nl-NL" sz="6000" b="1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97D079C-E161-272F-46E0-AD85FF5153D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13581338"/>
            <a:ext cx="16450366" cy="1346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BBD846B-31C0-1548-F1DE-C1286C470A49}"/>
              </a:ext>
            </a:extLst>
          </p:cNvPr>
          <p:cNvSpPr txBox="1"/>
          <p:nvPr/>
        </p:nvSpPr>
        <p:spPr>
          <a:xfrm>
            <a:off x="1042364" y="10891593"/>
            <a:ext cx="14526499" cy="230832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48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“Als er iets is dat we wensen te </a:t>
            </a:r>
            <a:r>
              <a:rPr lang="nl-NL" sz="4800" b="1" dirty="0">
                <a:solidFill>
                  <a:srgbClr val="3BC0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veranderen bij het kind</a:t>
            </a:r>
            <a:r>
              <a:rPr lang="nl-NL" sz="48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hebben we eerst te </a:t>
            </a:r>
            <a:r>
              <a:rPr lang="nl-NL" sz="4800" b="1" dirty="0">
                <a:solidFill>
                  <a:srgbClr val="3BC0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onderzoeken</a:t>
            </a:r>
            <a:r>
              <a:rPr lang="nl-NL" sz="48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het niet iets is wat we te </a:t>
            </a:r>
            <a:r>
              <a:rPr lang="nl-NL" sz="4800" b="1" dirty="0">
                <a:solidFill>
                  <a:srgbClr val="3BC0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veranderen</a:t>
            </a:r>
            <a:r>
              <a:rPr lang="nl-NL" sz="48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l-NL" sz="4800" b="1" dirty="0">
                <a:solidFill>
                  <a:srgbClr val="3BC0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hebben in onszelf</a:t>
            </a:r>
            <a:r>
              <a:rPr lang="nl-NL" sz="48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’’</a:t>
            </a:r>
            <a:endParaRPr lang="nl-NL" sz="4800" dirty="0">
              <a:solidFill>
                <a:schemeClr val="accent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594CB4-3096-28A1-396D-3928B5FB5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9231" y="2276060"/>
            <a:ext cx="11186924" cy="763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009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7592DF9B-C98D-99A1-ED93-857E8A2A3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"/>
          </a:blip>
          <a:srcRect l="-114" t="2037" r="10603" b="8452"/>
          <a:stretch/>
        </p:blipFill>
        <p:spPr>
          <a:xfrm>
            <a:off x="6807354" y="19248"/>
            <a:ext cx="17576646" cy="1172817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BDF2E79-4CA6-9DD6-06AC-64560F3F7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5" y="1995055"/>
            <a:ext cx="11022677" cy="1119562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2818B92-0AF5-AE4C-A20A-8FFD201D602B}"/>
              </a:ext>
            </a:extLst>
          </p:cNvPr>
          <p:cNvSpPr txBox="1"/>
          <p:nvPr/>
        </p:nvSpPr>
        <p:spPr>
          <a:xfrm>
            <a:off x="1451957" y="779520"/>
            <a:ext cx="20526894" cy="1094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nl-NL" sz="8000" b="1" dirty="0">
                <a:solidFill>
                  <a:srgbClr val="1CBF2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Driehoek van ondersteuning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9E6950D-E092-A5C1-3096-DAEB1B0CA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116" y="3639933"/>
            <a:ext cx="4795058" cy="663348"/>
          </a:xfrm>
          <a:prstGeom prst="rect">
            <a:avLst/>
          </a:prstGeom>
        </p:spPr>
      </p:pic>
      <p:pic>
        <p:nvPicPr>
          <p:cNvPr id="6" name="ZWV_Zout_logo.png" descr="ZWV_Zout_logo.png">
            <a:extLst>
              <a:ext uri="{FF2B5EF4-FFF2-40B4-BE49-F238E27FC236}">
                <a16:creationId xmlns:a16="http://schemas.microsoft.com/office/drawing/2014/main" id="{F407F353-58C1-17BC-B948-CBA16273F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2764" y="12100998"/>
            <a:ext cx="4333462" cy="90741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0DA866C-EE16-85F8-3DFD-7BEEC8734B40}"/>
              </a:ext>
            </a:extLst>
          </p:cNvPr>
          <p:cNvSpPr txBox="1"/>
          <p:nvPr/>
        </p:nvSpPr>
        <p:spPr>
          <a:xfrm>
            <a:off x="14744855" y="4063645"/>
            <a:ext cx="8795817" cy="558870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ondersteuningsniveaus van een sterke onderwijscontext is gebaseerd op de ‘driehoek van ondersteuning’ van SWV ZOUT.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Zowel op kleur, inhoud als allocatiemodel (verdeling van middelen).  </a:t>
            </a:r>
          </a:p>
        </p:txBody>
      </p:sp>
    </p:spTree>
    <p:extLst>
      <p:ext uri="{BB962C8B-B14F-4D97-AF65-F5344CB8AC3E}">
        <p14:creationId xmlns:p14="http://schemas.microsoft.com/office/powerpoint/2010/main" val="32933299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C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375D766-E4E4-D1D4-1F58-E588B1E27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631" y="0"/>
            <a:ext cx="20084738" cy="137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991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CF6DB16-2D69-7AD2-2273-0841015190DB}"/>
              </a:ext>
            </a:extLst>
          </p:cNvPr>
          <p:cNvSpPr/>
          <p:nvPr/>
        </p:nvSpPr>
        <p:spPr>
          <a:xfrm>
            <a:off x="0" y="0"/>
            <a:ext cx="24384000" cy="105156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ZWV_Zout_logo.png" descr="ZWV_Zout_logo.png">
            <a:extLst>
              <a:ext uri="{FF2B5EF4-FFF2-40B4-BE49-F238E27FC236}">
                <a16:creationId xmlns:a16="http://schemas.microsoft.com/office/drawing/2014/main" id="{B5ED9BC2-9E37-A6FE-4CFF-45A7B5D78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367" y="11058892"/>
            <a:ext cx="7031826" cy="147244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7EC4F46-9A71-9E6C-B099-2A0C63E07A28}"/>
              </a:ext>
            </a:extLst>
          </p:cNvPr>
          <p:cNvSpPr txBox="1"/>
          <p:nvPr/>
        </p:nvSpPr>
        <p:spPr>
          <a:xfrm>
            <a:off x="3836894" y="1310523"/>
            <a:ext cx="17143506" cy="120032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/>
          <a:p>
            <a:r>
              <a:rPr lang="nl-NL" sz="7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HGW-cyclus: Basisondersteuning </a:t>
            </a:r>
            <a:endParaRPr lang="nl-NL" sz="7200" b="1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7D05AA7-785D-6637-6FA7-9D5D1E81522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13581338"/>
            <a:ext cx="16450366" cy="1346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00637A8-874C-2DAE-A5EE-FBBE6AA24668}"/>
              </a:ext>
            </a:extLst>
          </p:cNvPr>
          <p:cNvSpPr txBox="1"/>
          <p:nvPr/>
        </p:nvSpPr>
        <p:spPr>
          <a:xfrm>
            <a:off x="1983004" y="11263639"/>
            <a:ext cx="12484359" cy="15696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‘’</a:t>
            </a:r>
            <a:r>
              <a:rPr lang="nl-NL" b="1" dirty="0">
                <a:solidFill>
                  <a:srgbClr val="3BC0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HGW</a:t>
            </a:r>
            <a:r>
              <a:rPr lang="nl-NL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</a:t>
            </a:r>
            <a:r>
              <a:rPr lang="nl-NL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</a:t>
            </a:r>
            <a:r>
              <a:rPr lang="nl-NL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een</a:t>
            </a:r>
            <a:r>
              <a:rPr lang="nl-NL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b="1" dirty="0">
                <a:solidFill>
                  <a:srgbClr val="3BC0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feestje</a:t>
            </a:r>
            <a:r>
              <a:rPr lang="nl-NL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van de extra ondersteuning’’ </a:t>
            </a:r>
            <a:endParaRPr lang="nl-NL" b="1" dirty="0">
              <a:solidFill>
                <a:schemeClr val="accent5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06338229-C681-6FC6-5D49-07260EA1A640}"/>
              </a:ext>
            </a:extLst>
          </p:cNvPr>
          <p:cNvGrpSpPr/>
          <p:nvPr/>
        </p:nvGrpSpPr>
        <p:grpSpPr>
          <a:xfrm>
            <a:off x="11721252" y="2986686"/>
            <a:ext cx="12053148" cy="7022201"/>
            <a:chOff x="11182349" y="2986687"/>
            <a:chExt cx="11445165" cy="640454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AF6F8EC-111E-30E1-C903-BE73473D2F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2350" y="2986687"/>
              <a:ext cx="11445164" cy="6404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BE5BB8C-8E8D-C72C-2388-893C8CB7D553}"/>
                </a:ext>
              </a:extLst>
            </p:cNvPr>
            <p:cNvSpPr/>
            <p:nvPr/>
          </p:nvSpPr>
          <p:spPr>
            <a:xfrm>
              <a:off x="11182349" y="6798461"/>
              <a:ext cx="3401556" cy="2592774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1B5AE26-97AE-3FF9-0EB1-FC1E4B7B8A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</a:blip>
          <a:srcRect l="18503" r="-1"/>
          <a:stretch/>
        </p:blipFill>
        <p:spPr>
          <a:xfrm>
            <a:off x="0" y="8077200"/>
            <a:ext cx="2055601" cy="271004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0320D6C-D449-68BD-749B-165145720E64}"/>
              </a:ext>
            </a:extLst>
          </p:cNvPr>
          <p:cNvSpPr txBox="1"/>
          <p:nvPr/>
        </p:nvSpPr>
        <p:spPr>
          <a:xfrm>
            <a:off x="2886636" y="2986687"/>
            <a:ext cx="8795817" cy="71814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Klassenmanagement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Differentiatie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Cyclisch werken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Spiegel pedagogisch handelen leerkracht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Rol van de Ib-er/KC-er</a:t>
            </a:r>
          </a:p>
        </p:txBody>
      </p:sp>
    </p:spTree>
    <p:extLst>
      <p:ext uri="{BB962C8B-B14F-4D97-AF65-F5344CB8AC3E}">
        <p14:creationId xmlns:p14="http://schemas.microsoft.com/office/powerpoint/2010/main" val="18857834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CF6DB16-2D69-7AD2-2273-0841015190DB}"/>
              </a:ext>
            </a:extLst>
          </p:cNvPr>
          <p:cNvSpPr/>
          <p:nvPr/>
        </p:nvSpPr>
        <p:spPr>
          <a:xfrm>
            <a:off x="1" y="-84084"/>
            <a:ext cx="24384000" cy="105156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ZWV_Zout_logo.png" descr="ZWV_Zout_logo.png">
            <a:extLst>
              <a:ext uri="{FF2B5EF4-FFF2-40B4-BE49-F238E27FC236}">
                <a16:creationId xmlns:a16="http://schemas.microsoft.com/office/drawing/2014/main" id="{B5ED9BC2-9E37-A6FE-4CFF-45A7B5D78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367" y="11058892"/>
            <a:ext cx="7031826" cy="147244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7EC4F46-9A71-9E6C-B099-2A0C63E07A28}"/>
              </a:ext>
            </a:extLst>
          </p:cNvPr>
          <p:cNvSpPr txBox="1"/>
          <p:nvPr/>
        </p:nvSpPr>
        <p:spPr>
          <a:xfrm>
            <a:off x="6884894" y="389311"/>
            <a:ext cx="17143506" cy="120032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r>
              <a:rPr lang="nl-NL" sz="7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Mickey Mouse model</a:t>
            </a:r>
            <a:endParaRPr lang="nl-NL" sz="7200" b="1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7D05AA7-785D-6637-6FA7-9D5D1E81522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13581338"/>
            <a:ext cx="16450366" cy="1346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00637A8-874C-2DAE-A5EE-FBBE6AA24668}"/>
              </a:ext>
            </a:extLst>
          </p:cNvPr>
          <p:cNvSpPr txBox="1"/>
          <p:nvPr/>
        </p:nvSpPr>
        <p:spPr>
          <a:xfrm>
            <a:off x="1983004" y="11263639"/>
            <a:ext cx="12484359" cy="8309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‘’Zoek de </a:t>
            </a:r>
            <a:r>
              <a:rPr lang="nl-NL" b="1" dirty="0">
                <a:solidFill>
                  <a:srgbClr val="3BC0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eenheid in de verschillen</a:t>
            </a:r>
            <a:r>
              <a:rPr lang="nl-NL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’’ </a:t>
            </a:r>
            <a:endParaRPr lang="nl-NL" b="1" dirty="0">
              <a:solidFill>
                <a:schemeClr val="accent5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1B5AE26-97AE-3FF9-0EB1-FC1E4B7B8A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18503" r="-1"/>
          <a:stretch/>
        </p:blipFill>
        <p:spPr>
          <a:xfrm>
            <a:off x="0" y="8077200"/>
            <a:ext cx="2055601" cy="271004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00320D6C-D449-68BD-749B-165145720E64}"/>
              </a:ext>
            </a:extLst>
          </p:cNvPr>
          <p:cNvSpPr txBox="1"/>
          <p:nvPr/>
        </p:nvSpPr>
        <p:spPr>
          <a:xfrm>
            <a:off x="2886636" y="2986687"/>
            <a:ext cx="8795817" cy="7694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nl-NL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Afbeelding 9" descr="Afbeelding met speeltuin, gras, Kunstgras, Balspel&#10;&#10;Door AI gegenereerde inhoud is mogelijk onjuist.">
            <a:extLst>
              <a:ext uri="{FF2B5EF4-FFF2-40B4-BE49-F238E27FC236}">
                <a16:creationId xmlns:a16="http://schemas.microsoft.com/office/drawing/2014/main" id="{7794CDD0-64AA-DE30-2AAD-0E8BF86FF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15" y="3076342"/>
            <a:ext cx="10287000" cy="5476875"/>
          </a:xfrm>
          <a:prstGeom prst="rect">
            <a:avLst/>
          </a:prstGeom>
        </p:spPr>
      </p:pic>
      <p:pic>
        <p:nvPicPr>
          <p:cNvPr id="14" name="Afbeelding 13" descr="Afbeelding met tekst, tekenfilm, strip, Stripboeken&#10;&#10;Door AI gegenereerde inhoud is mogelijk onjuist.">
            <a:extLst>
              <a:ext uri="{FF2B5EF4-FFF2-40B4-BE49-F238E27FC236}">
                <a16:creationId xmlns:a16="http://schemas.microsoft.com/office/drawing/2014/main" id="{C4E99B1C-0698-166E-9D5B-441606E52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184" y="1739154"/>
            <a:ext cx="8044347" cy="815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3559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1FCF5-88AB-939B-9C18-47B91132B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38A7532E-33CE-DF5D-F509-FCB68A9DBFD9}"/>
              </a:ext>
            </a:extLst>
          </p:cNvPr>
          <p:cNvSpPr/>
          <p:nvPr/>
        </p:nvSpPr>
        <p:spPr>
          <a:xfrm>
            <a:off x="0" y="0"/>
            <a:ext cx="24384000" cy="105156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ZWV_Zout_logo.png" descr="ZWV_Zout_logo.png">
            <a:extLst>
              <a:ext uri="{FF2B5EF4-FFF2-40B4-BE49-F238E27FC236}">
                <a16:creationId xmlns:a16="http://schemas.microsoft.com/office/drawing/2014/main" id="{B49ED80D-1C7D-D073-6CBD-018903870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367" y="11058892"/>
            <a:ext cx="7031826" cy="147244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A966C7F-C4D6-1A78-0DCA-815410CF5372}"/>
              </a:ext>
            </a:extLst>
          </p:cNvPr>
          <p:cNvSpPr txBox="1"/>
          <p:nvPr/>
        </p:nvSpPr>
        <p:spPr>
          <a:xfrm>
            <a:off x="3836894" y="1310523"/>
            <a:ext cx="14832106" cy="120032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r>
              <a:rPr lang="nl-NL" sz="7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HGW-cyclus: Extra ondersteuning </a:t>
            </a:r>
            <a:endParaRPr lang="nl-NL" sz="7200" b="1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7F0C896-602A-F870-934C-231C735E525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13581338"/>
            <a:ext cx="16450366" cy="1346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FC0CA9D-41C0-CFBF-5A8D-03B18F5B2A79}"/>
              </a:ext>
            </a:extLst>
          </p:cNvPr>
          <p:cNvSpPr txBox="1"/>
          <p:nvPr/>
        </p:nvSpPr>
        <p:spPr>
          <a:xfrm>
            <a:off x="1983004" y="11263639"/>
            <a:ext cx="12484359" cy="15696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‘’</a:t>
            </a:r>
            <a:r>
              <a:rPr lang="nl-NL" b="1" dirty="0">
                <a:solidFill>
                  <a:srgbClr val="3BC0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HGW</a:t>
            </a:r>
            <a:r>
              <a:rPr lang="nl-NL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</a:t>
            </a:r>
            <a:r>
              <a:rPr lang="nl-NL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</a:t>
            </a:r>
            <a:r>
              <a:rPr lang="nl-NL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een</a:t>
            </a:r>
            <a:r>
              <a:rPr lang="nl-NL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b="1" dirty="0">
                <a:solidFill>
                  <a:srgbClr val="3BC0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feestje</a:t>
            </a:r>
            <a:r>
              <a:rPr lang="nl-NL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van de extra ondersteuning’’ </a:t>
            </a:r>
            <a:endParaRPr lang="nl-NL" b="1" dirty="0">
              <a:solidFill>
                <a:schemeClr val="accent5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E534C2-E0A8-8202-BE4E-DC2E316967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18503" r="-1"/>
          <a:stretch/>
        </p:blipFill>
        <p:spPr>
          <a:xfrm>
            <a:off x="0" y="8077200"/>
            <a:ext cx="2055601" cy="271004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B1BFF418-6117-F71B-2F30-BCD2D0FC027B}"/>
              </a:ext>
            </a:extLst>
          </p:cNvPr>
          <p:cNvSpPr txBox="1"/>
          <p:nvPr/>
        </p:nvSpPr>
        <p:spPr>
          <a:xfrm>
            <a:off x="2241178" y="2816056"/>
            <a:ext cx="10578352" cy="769954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OPP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inclusief expliciete context inzet 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(modulair format, met IEP &amp; DLE scores)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Checklist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voor goed en functioneel OPP (gebaseerd op landelijke handreiking)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Formats OPP + checklist zijn te downloaden onder ‘documenten’ op 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www.swvzout.nl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10" name="Afbeelding 9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93D07439-422F-CFDF-DFC2-F5310C823C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251" y="3041047"/>
            <a:ext cx="9478698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7743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009A2-8150-B330-4904-FED7BC355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33EC150-3B93-E096-9E53-30F243D5F13E}"/>
              </a:ext>
            </a:extLst>
          </p:cNvPr>
          <p:cNvSpPr/>
          <p:nvPr/>
        </p:nvSpPr>
        <p:spPr>
          <a:xfrm>
            <a:off x="0" y="0"/>
            <a:ext cx="24384000" cy="105156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ZWV_Zout_logo.png" descr="ZWV_Zout_logo.png">
            <a:extLst>
              <a:ext uri="{FF2B5EF4-FFF2-40B4-BE49-F238E27FC236}">
                <a16:creationId xmlns:a16="http://schemas.microsoft.com/office/drawing/2014/main" id="{D5EAB7A4-E646-D0BC-E061-A9934E6D2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9228" y="11291851"/>
            <a:ext cx="5865249" cy="122816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339AAB1-2DEC-92DE-4055-E939F241D319}"/>
              </a:ext>
            </a:extLst>
          </p:cNvPr>
          <p:cNvSpPr txBox="1"/>
          <p:nvPr/>
        </p:nvSpPr>
        <p:spPr>
          <a:xfrm>
            <a:off x="1649506" y="669824"/>
            <a:ext cx="21832687" cy="175432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nl-NL" sz="72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Vaardighedencheck </a:t>
            </a:r>
          </a:p>
          <a:p>
            <a:pPr algn="ctr">
              <a:spcBef>
                <a:spcPts val="0"/>
              </a:spcBef>
            </a:pPr>
            <a:r>
              <a:rPr lang="nl-NL" sz="36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zie voor een beschrijving in 2 </a:t>
            </a:r>
            <a:r>
              <a:rPr lang="nl-NL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minuten, de </a:t>
            </a:r>
            <a:r>
              <a:rPr lang="nl-NL" sz="36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animatie op </a:t>
            </a:r>
            <a:r>
              <a:rPr lang="nl-NL" sz="36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www.vaardighedencheck.nl</a:t>
            </a:r>
            <a:r>
              <a:rPr lang="nl-NL" sz="36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28F0B16-EB9C-4C98-56C0-5C73E1DF80E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13581338"/>
            <a:ext cx="16450366" cy="13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BF720BA-697B-06F8-3C93-D9896872F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</a:blip>
          <a:srcRect l="18503" r="-1"/>
          <a:stretch/>
        </p:blipFill>
        <p:spPr>
          <a:xfrm>
            <a:off x="0" y="8077200"/>
            <a:ext cx="2055601" cy="271004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0BC40C77-E350-7A90-D816-AC34FFA54C65}"/>
              </a:ext>
            </a:extLst>
          </p:cNvPr>
          <p:cNvSpPr txBox="1"/>
          <p:nvPr/>
        </p:nvSpPr>
        <p:spPr>
          <a:xfrm>
            <a:off x="2543308" y="2979319"/>
            <a:ext cx="20045082" cy="83125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 is het? Een </a:t>
            </a:r>
            <a:r>
              <a:rPr lang="nl-NL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digitale 3 perspectievenmeting 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(leerling, ouder, leerkracht / docent) voor het PO en VO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Brengt de </a:t>
            </a:r>
            <a:r>
              <a:rPr lang="nl-NL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sociaal-emotionele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en </a:t>
            </a:r>
            <a:r>
              <a:rPr lang="nl-NL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gedragsmatige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ondersteuningsbehoefte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beeld. Gecombineerd met de didactische onderwijsbehoefte, heb je het hele kind in beeld.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Versterkt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het vormgeven van het </a:t>
            </a:r>
            <a:r>
              <a:rPr lang="nl-NL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HGW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op school (mét handelingsadviezen en formulieren)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Inzetbaar voor </a:t>
            </a:r>
            <a:r>
              <a:rPr lang="nl-NL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individuele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leerlingen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én hele </a:t>
            </a:r>
            <a:r>
              <a:rPr lang="nl-NL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klassen</a:t>
            </a:r>
            <a:r>
              <a:rPr lang="nl-NL" sz="4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(zoek de eenheid in de verschillen)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BCC67F5-2BA4-180B-9DDA-D0A909E2CED5}"/>
              </a:ext>
            </a:extLst>
          </p:cNvPr>
          <p:cNvSpPr txBox="1"/>
          <p:nvPr/>
        </p:nvSpPr>
        <p:spPr>
          <a:xfrm>
            <a:off x="149522" y="11185424"/>
            <a:ext cx="18219705" cy="144655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sz="4400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‘’Goed vormgegeven </a:t>
            </a:r>
            <a:r>
              <a:rPr lang="nl-NL" sz="44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HGW</a:t>
            </a:r>
            <a:r>
              <a:rPr lang="nl-NL" sz="4400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samen met </a:t>
            </a:r>
            <a:r>
              <a:rPr lang="nl-NL" sz="44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sterk educatief partnerschap</a:t>
            </a:r>
            <a:r>
              <a:rPr lang="nl-NL" sz="4400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met ouders is een sleutel naar </a:t>
            </a:r>
            <a:r>
              <a:rPr lang="nl-NL" sz="44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inclusiever onderwijs</a:t>
            </a:r>
            <a:r>
              <a:rPr lang="nl-NL" sz="4400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’’ </a:t>
            </a:r>
          </a:p>
        </p:txBody>
      </p:sp>
    </p:spTree>
    <p:extLst>
      <p:ext uri="{BB962C8B-B14F-4D97-AF65-F5344CB8AC3E}">
        <p14:creationId xmlns:p14="http://schemas.microsoft.com/office/powerpoint/2010/main" val="38439134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Custom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1CBF23"/>
      </a:accent1>
      <a:accent2>
        <a:srgbClr val="575757"/>
      </a:accent2>
      <a:accent3>
        <a:srgbClr val="FF7600"/>
      </a:accent3>
      <a:accent4>
        <a:srgbClr val="939393"/>
      </a:accent4>
      <a:accent5>
        <a:srgbClr val="000000"/>
      </a:accent5>
      <a:accent6>
        <a:srgbClr val="FFFFFF"/>
      </a:accent6>
      <a:hlink>
        <a:srgbClr val="0070C0"/>
      </a:hlink>
      <a:folHlink>
        <a:srgbClr val="0070C0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a:spPr>
      <a:bodyPr lIns="50800" tIns="50800" rIns="50800" bIns="50800">
        <a:spAutoFit/>
      </a:bodyPr>
      <a:lstStyle>
        <a:defPPr algn="l">
          <a:lnSpc>
            <a:spcPct val="80000"/>
          </a:lnSpc>
          <a:defRPr sz="8000" b="1" dirty="0" err="1">
            <a:solidFill>
              <a:srgbClr val="1CBF2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WV_ZOUT_presentatie_template_16x9" id="{6F11E1C5-BD9B-4C61-82A7-460A756AF472}" vid="{6CBE7D9B-56E5-4F2F-A988-C2E3CFAF81E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80759E590F54B8729EA555504928D" ma:contentTypeVersion="13" ma:contentTypeDescription="Een nieuw document maken." ma:contentTypeScope="" ma:versionID="36b29c01d4ead7e049d7e76835f7d541">
  <xsd:schema xmlns:xsd="http://www.w3.org/2001/XMLSchema" xmlns:xs="http://www.w3.org/2001/XMLSchema" xmlns:p="http://schemas.microsoft.com/office/2006/metadata/properties" xmlns:ns2="05557897-3f0c-49e1-a98e-d058da497193" xmlns:ns3="cc6467dd-2c9c-4ebf-a740-b848e4dcb1a8" targetNamespace="http://schemas.microsoft.com/office/2006/metadata/properties" ma:root="true" ma:fieldsID="86aa91f8afd611472e6e59a64fe00b2f" ns2:_="" ns3:_="">
    <xsd:import namespace="05557897-3f0c-49e1-a98e-d058da497193"/>
    <xsd:import namespace="cc6467dd-2c9c-4ebf-a740-b848e4dcb1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57897-3f0c-49e1-a98e-d058da4971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39ed070-d2b9-462b-97ed-62754cea789a}" ma:internalName="TaxCatchAll" ma:showField="CatchAllData" ma:web="05557897-3f0c-49e1-a98e-d058da4971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467dd-2c9c-4ebf-a740-b848e4dcb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fc0b70b3-ff3e-4b81-867b-0b259ad20d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557897-3f0c-49e1-a98e-d058da497193" xsi:nil="true"/>
    <lcf76f155ced4ddcb4097134ff3c332f xmlns="cc6467dd-2c9c-4ebf-a740-b848e4dcb1a8">
      <Terms xmlns="http://schemas.microsoft.com/office/infopath/2007/PartnerControls"/>
    </lcf76f155ced4ddcb4097134ff3c332f>
    <SharedWithUsers xmlns="05557897-3f0c-49e1-a98e-d058da497193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031AC4-51C5-40A7-911A-A1D2A2667C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557897-3f0c-49e1-a98e-d058da497193"/>
    <ds:schemaRef ds:uri="cc6467dd-2c9c-4ebf-a740-b848e4dcb1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F97031-9DFF-4849-A8E2-24174AB2A0B1}">
  <ds:schemaRefs>
    <ds:schemaRef ds:uri="05557897-3f0c-49e1-a98e-d058da497193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cc6467dd-2c9c-4ebf-a740-b848e4dcb1a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EC95D3A-10FE-4A4B-9171-EADC7EB3F00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848f5e7-fe7e-4491-a36c-8ea8365633c8}" enabled="1" method="Standard" siteId="{a82e64a5-1203-491d-aabc-a08c782c1f6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172</TotalTime>
  <Words>565</Words>
  <Application>Microsoft Office PowerPoint</Application>
  <PresentationFormat>Aangepast</PresentationFormat>
  <Paragraphs>58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Helvetica Neue</vt:lpstr>
      <vt:lpstr>Helvetica Neue Medium</vt:lpstr>
      <vt:lpstr>Roboto</vt:lpstr>
      <vt:lpstr>White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Anco Weijman</dc:creator>
  <cp:lastModifiedBy>Jos Landwaart</cp:lastModifiedBy>
  <cp:revision>24</cp:revision>
  <dcterms:created xsi:type="dcterms:W3CDTF">2023-04-04T13:06:29Z</dcterms:created>
  <dcterms:modified xsi:type="dcterms:W3CDTF">2025-04-07T15:02:37Z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0x01010051C80759E590F54B8729EA555504928D</vt:lpwstr>
  </property>
  <property fmtid="{D5CDD505-2E9C-101B-9397-08002B2CF9AE}" pid="3" name="Order">
    <vt:r8>4252400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  <property fmtid="{D5CDD505-2E9C-101B-9397-08002B2CF9AE}" pid="10" name="TriggerFlowInfo">
    <vt:lpwstr/>
  </property>
  <property fmtid="{D5CDD505-2E9C-101B-9397-08002B2CF9AE}" pid="11" name="MSIP_Label_f848f5e7-fe7e-4491-a36c-8ea8365633c8_Enabled">
    <vt:lpwstr>true</vt:lpwstr>
  </property>
  <property fmtid="{D5CDD505-2E9C-101B-9397-08002B2CF9AE}" pid="12" name="MSIP_Label_f848f5e7-fe7e-4491-a36c-8ea8365633c8_SetDate">
    <vt:lpwstr>2024-10-08T13:06:11Z</vt:lpwstr>
  </property>
  <property fmtid="{D5CDD505-2E9C-101B-9397-08002B2CF9AE}" pid="13" name="MSIP_Label_f848f5e7-fe7e-4491-a36c-8ea8365633c8_Method">
    <vt:lpwstr>Standard</vt:lpwstr>
  </property>
  <property fmtid="{D5CDD505-2E9C-101B-9397-08002B2CF9AE}" pid="14" name="MSIP_Label_f848f5e7-fe7e-4491-a36c-8ea8365633c8_Name">
    <vt:lpwstr>Vertrouwelijk dossier</vt:lpwstr>
  </property>
  <property fmtid="{D5CDD505-2E9C-101B-9397-08002B2CF9AE}" pid="15" name="MSIP_Label_f848f5e7-fe7e-4491-a36c-8ea8365633c8_SiteId">
    <vt:lpwstr>a82e64a5-1203-491d-aabc-a08c782c1f61</vt:lpwstr>
  </property>
  <property fmtid="{D5CDD505-2E9C-101B-9397-08002B2CF9AE}" pid="16" name="MSIP_Label_f848f5e7-fe7e-4491-a36c-8ea8365633c8_ActionId">
    <vt:lpwstr>78b8526e-e48e-44e5-ae54-c157e0dc43e6</vt:lpwstr>
  </property>
  <property fmtid="{D5CDD505-2E9C-101B-9397-08002B2CF9AE}" pid="17" name="MSIP_Label_f848f5e7-fe7e-4491-a36c-8ea8365633c8_ContentBits">
    <vt:lpwstr>0</vt:lpwstr>
  </property>
</Properties>
</file>