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24C_7A117564.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57" r:id="rId6"/>
    <p:sldId id="538" r:id="rId7"/>
    <p:sldId id="274" r:id="rId8"/>
    <p:sldId id="275" r:id="rId9"/>
    <p:sldId id="261" r:id="rId10"/>
    <p:sldId id="528" r:id="rId11"/>
    <p:sldId id="620" r:id="rId12"/>
    <p:sldId id="624" r:id="rId13"/>
    <p:sldId id="628" r:id="rId14"/>
    <p:sldId id="629" r:id="rId15"/>
    <p:sldId id="626" r:id="rId16"/>
    <p:sldId id="569" r:id="rId17"/>
    <p:sldId id="623" r:id="rId18"/>
    <p:sldId id="523" r:id="rId19"/>
    <p:sldId id="391" r:id="rId20"/>
    <p:sldId id="574" r:id="rId21"/>
    <p:sldId id="575" r:id="rId22"/>
    <p:sldId id="583" r:id="rId23"/>
    <p:sldId id="350" r:id="rId24"/>
    <p:sldId id="632" r:id="rId25"/>
    <p:sldId id="586" r:id="rId26"/>
    <p:sldId id="570" r:id="rId27"/>
    <p:sldId id="554" r:id="rId28"/>
    <p:sldId id="549" r:id="rId29"/>
    <p:sldId id="588" r:id="rId30"/>
    <p:sldId id="631" r:id="rId31"/>
    <p:sldId id="532" r:id="rId32"/>
    <p:sldId id="526" r:id="rId33"/>
    <p:sldId id="590" r:id="rId34"/>
    <p:sldId id="287" r:id="rId35"/>
    <p:sldId id="576" r:id="rId36"/>
  </p:sldIdLst>
  <p:sldSz cx="12192000" cy="6858000"/>
  <p:notesSz cx="6642100" cy="93218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3C334-B9A3-C71F-66BF-9ADE96F63184}" name="Ank Stekelenburg" initials="AS" userId="S::a.stekelenburg@lowanpo.nl::f12a71f8-7850-4dfc-8e84-69bbae8361f9" providerId="AD"/>
  <p188:author id="{7C572949-388C-C23F-3661-EEF497241147}" name="Marlien de Koning" initials="Md" userId="S::m.dekoning@lowanpo.nl::09e57f93-b0bd-4010-a21f-473f5fa00e11" providerId="AD"/>
  <p188:author id="{7E77EDA6-588D-D6D2-D56D-E04001762BE3}" name="Lieke Verboeket" initials="LV" userId="S::l.verboeket@lowanpo.nl::f61ac792-e4ac-451a-b9a1-1f33cf30f3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E2"/>
    <a:srgbClr val="FAFAFA"/>
    <a:srgbClr val="000000"/>
    <a:srgbClr val="4C5960"/>
    <a:srgbClr val="F7F7F7"/>
    <a:srgbClr val="BD1717"/>
    <a:srgbClr val="515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29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n de Koning" userId="09e57f93-b0bd-4010-a21f-473f5fa00e11" providerId="ADAL" clId="{A2526FB8-2797-4559-8211-A9801353FC41}"/>
    <pc:docChg chg="undo custSel addSld delSld">
      <pc:chgData name="Marlien de Koning" userId="09e57f93-b0bd-4010-a21f-473f5fa00e11" providerId="ADAL" clId="{A2526FB8-2797-4559-8211-A9801353FC41}" dt="2026-01-30T09:42:39.402" v="11" actId="47"/>
      <pc:docMkLst>
        <pc:docMk/>
      </pc:docMkLst>
      <pc:sldChg chg="del">
        <pc:chgData name="Marlien de Koning" userId="09e57f93-b0bd-4010-a21f-473f5fa00e11" providerId="ADAL" clId="{A2526FB8-2797-4559-8211-A9801353FC41}" dt="2026-01-30T09:42:39.402" v="11" actId="47"/>
        <pc:sldMkLst>
          <pc:docMk/>
          <pc:sldMk cId="66923388" sldId="428"/>
        </pc:sldMkLst>
      </pc:sldChg>
      <pc:sldChg chg="del">
        <pc:chgData name="Marlien de Koning" userId="09e57f93-b0bd-4010-a21f-473f5fa00e11" providerId="ADAL" clId="{A2526FB8-2797-4559-8211-A9801353FC41}" dt="2026-01-30T09:42:19.093" v="1" actId="47"/>
        <pc:sldMkLst>
          <pc:docMk/>
          <pc:sldMk cId="2197921719" sldId="464"/>
        </pc:sldMkLst>
      </pc:sldChg>
      <pc:sldChg chg="del">
        <pc:chgData name="Marlien de Koning" userId="09e57f93-b0bd-4010-a21f-473f5fa00e11" providerId="ADAL" clId="{A2526FB8-2797-4559-8211-A9801353FC41}" dt="2026-01-30T09:42:24.970" v="5" actId="47"/>
        <pc:sldMkLst>
          <pc:docMk/>
          <pc:sldMk cId="3626684220" sldId="519"/>
        </pc:sldMkLst>
      </pc:sldChg>
      <pc:sldChg chg="del">
        <pc:chgData name="Marlien de Koning" userId="09e57f93-b0bd-4010-a21f-473f5fa00e11" providerId="ADAL" clId="{A2526FB8-2797-4559-8211-A9801353FC41}" dt="2026-01-30T09:42:15.986" v="0" actId="47"/>
        <pc:sldMkLst>
          <pc:docMk/>
          <pc:sldMk cId="2397435007" sldId="529"/>
        </pc:sldMkLst>
      </pc:sldChg>
      <pc:sldChg chg="del">
        <pc:chgData name="Marlien de Koning" userId="09e57f93-b0bd-4010-a21f-473f5fa00e11" providerId="ADAL" clId="{A2526FB8-2797-4559-8211-A9801353FC41}" dt="2026-01-30T09:42:20.766" v="2" actId="47"/>
        <pc:sldMkLst>
          <pc:docMk/>
          <pc:sldMk cId="3243486701" sldId="555"/>
        </pc:sldMkLst>
      </pc:sldChg>
      <pc:sldChg chg="del">
        <pc:chgData name="Marlien de Koning" userId="09e57f93-b0bd-4010-a21f-473f5fa00e11" providerId="ADAL" clId="{A2526FB8-2797-4559-8211-A9801353FC41}" dt="2026-01-30T09:42:34.641" v="10" actId="47"/>
        <pc:sldMkLst>
          <pc:docMk/>
          <pc:sldMk cId="1031841372" sldId="556"/>
        </pc:sldMkLst>
      </pc:sldChg>
      <pc:sldChg chg="del">
        <pc:chgData name="Marlien de Koning" userId="09e57f93-b0bd-4010-a21f-473f5fa00e11" providerId="ADAL" clId="{A2526FB8-2797-4559-8211-A9801353FC41}" dt="2026-01-30T09:42:22.466" v="3" actId="47"/>
        <pc:sldMkLst>
          <pc:docMk/>
          <pc:sldMk cId="4129260439" sldId="566"/>
        </pc:sldMkLst>
      </pc:sldChg>
      <pc:sldChg chg="del">
        <pc:chgData name="Marlien de Koning" userId="09e57f93-b0bd-4010-a21f-473f5fa00e11" providerId="ADAL" clId="{A2526FB8-2797-4559-8211-A9801353FC41}" dt="2026-01-30T09:42:31.052" v="8" actId="47"/>
        <pc:sldMkLst>
          <pc:docMk/>
          <pc:sldMk cId="1316874445" sldId="567"/>
        </pc:sldMkLst>
      </pc:sldChg>
      <pc:sldChg chg="del">
        <pc:chgData name="Marlien de Koning" userId="09e57f93-b0bd-4010-a21f-473f5fa00e11" providerId="ADAL" clId="{A2526FB8-2797-4559-8211-A9801353FC41}" dt="2026-01-30T09:42:23.780" v="4" actId="47"/>
        <pc:sldMkLst>
          <pc:docMk/>
          <pc:sldMk cId="823725824" sldId="568"/>
        </pc:sldMkLst>
      </pc:sldChg>
      <pc:sldChg chg="add del">
        <pc:chgData name="Marlien de Koning" userId="09e57f93-b0bd-4010-a21f-473f5fa00e11" providerId="ADAL" clId="{A2526FB8-2797-4559-8211-A9801353FC41}" dt="2026-01-30T09:42:28.142" v="7" actId="47"/>
        <pc:sldMkLst>
          <pc:docMk/>
          <pc:sldMk cId="3334881760" sldId="576"/>
        </pc:sldMkLst>
      </pc:sldChg>
      <pc:sldChg chg="del">
        <pc:chgData name="Marlien de Koning" userId="09e57f93-b0bd-4010-a21f-473f5fa00e11" providerId="ADAL" clId="{A2526FB8-2797-4559-8211-A9801353FC41}" dt="2026-01-30T09:42:32.347" v="9" actId="47"/>
        <pc:sldMkLst>
          <pc:docMk/>
          <pc:sldMk cId="2143450912" sldId="577"/>
        </pc:sldMkLst>
      </pc:sldChg>
    </pc:docChg>
  </pc:docChgLst>
</pc:chgInfo>
</file>

<file path=ppt/comments/modernComment_24C_7A117564.xml><?xml version="1.0" encoding="utf-8"?>
<p188:cmLst xmlns:a="http://schemas.openxmlformats.org/drawingml/2006/main" xmlns:r="http://schemas.openxmlformats.org/officeDocument/2006/relationships" xmlns:p188="http://schemas.microsoft.com/office/powerpoint/2018/8/main">
  <p188:cm id="{66DAD98E-07AC-40ED-B407-5975982C85F2}" authorId="{7C572949-388C-C23F-3661-EEF497241147}" created="2026-01-29T15:58:03.898">
    <pc:sldMkLst xmlns:pc="http://schemas.microsoft.com/office/powerpoint/2013/main/command">
      <pc:docMk/>
      <pc:sldMk cId="2047964516" sldId="588"/>
    </pc:sldMkLst>
    <p188:txBody>
      <a:bodyPr/>
      <a:lstStyle/>
      <a:p>
        <a:r>
          <a:rPr lang="nl-NL"/>
          <a:t>bronvermelding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8138" cy="46672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62375" y="0"/>
            <a:ext cx="2878138" cy="466725"/>
          </a:xfrm>
          <a:prstGeom prst="rect">
            <a:avLst/>
          </a:prstGeom>
        </p:spPr>
        <p:txBody>
          <a:bodyPr vert="horz" lIns="91440" tIns="45720" rIns="91440" bIns="45720" rtlCol="0"/>
          <a:lstStyle>
            <a:lvl1pPr algn="r">
              <a:defRPr sz="1200"/>
            </a:lvl1pPr>
          </a:lstStyle>
          <a:p>
            <a:fld id="{5F9E0113-FB02-41F4-8C3E-36CA95A7179F}" type="datetimeFigureOut">
              <a:rPr lang="nl-NL" smtClean="0"/>
              <a:t>23-1-2026</a:t>
            </a:fld>
            <a:endParaRPr lang="nl-NL"/>
          </a:p>
        </p:txBody>
      </p:sp>
      <p:sp>
        <p:nvSpPr>
          <p:cNvPr id="4" name="Slide Image Placeholder 3"/>
          <p:cNvSpPr>
            <a:spLocks noGrp="1" noRot="1" noChangeAspect="1"/>
          </p:cNvSpPr>
          <p:nvPr>
            <p:ph type="sldImg" idx="2"/>
          </p:nvPr>
        </p:nvSpPr>
        <p:spPr>
          <a:xfrm>
            <a:off x="525463" y="1165225"/>
            <a:ext cx="5591175" cy="31464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3575" y="4486275"/>
            <a:ext cx="5314950" cy="36703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55075"/>
            <a:ext cx="2878138" cy="46672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62375" y="8855075"/>
            <a:ext cx="2878138" cy="466725"/>
          </a:xfrm>
          <a:prstGeom prst="rect">
            <a:avLst/>
          </a:prstGeom>
        </p:spPr>
        <p:txBody>
          <a:bodyPr vert="horz" lIns="91440" tIns="45720" rIns="91440" bIns="45720" rtlCol="0" anchor="b"/>
          <a:lstStyle>
            <a:lvl1pPr algn="r">
              <a:defRPr sz="1200"/>
            </a:lvl1pPr>
          </a:lstStyle>
          <a:p>
            <a:fld id="{2CA944EC-334E-40F0-A2E0-D11387BB7E2E}" type="slidenum">
              <a:rPr lang="nl-NL" smtClean="0"/>
              <a:t>‹nr.›</a:t>
            </a:fld>
            <a:endParaRPr lang="nl-NL"/>
          </a:p>
        </p:txBody>
      </p:sp>
    </p:spTree>
    <p:extLst>
      <p:ext uri="{BB962C8B-B14F-4D97-AF65-F5344CB8AC3E}">
        <p14:creationId xmlns:p14="http://schemas.microsoft.com/office/powerpoint/2010/main" val="118005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etersnijders.info/wp-content/uploads/2013/10/brochure-brede-kijk-op-taal.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Zicht op ontwikkeling op leerling- en groepsniveau vraagt om een praktische en efficiënte aanpak. In een nieuwkomersklas brengt dit extra uitdagingen met zich mee.  </a:t>
            </a:r>
            <a:r>
              <a:rPr lang="nl-NL" sz="1200" b="0" i="0" kern="1200" dirty="0">
                <a:solidFill>
                  <a:schemeClr val="tx1"/>
                </a:solidFill>
                <a:effectLst/>
                <a:latin typeface="+mn-lt"/>
                <a:ea typeface="+mn-ea"/>
                <a:cs typeface="+mn-cs"/>
              </a:rPr>
              <a:t>​</a:t>
            </a:r>
            <a:br>
              <a:rPr lang="nl-NL" sz="1200" b="0" i="0" kern="1200" dirty="0">
                <a:solidFill>
                  <a:schemeClr val="tx1"/>
                </a:solidFill>
                <a:effectLst/>
                <a:latin typeface="+mn-lt"/>
                <a:ea typeface="+mn-ea"/>
                <a:cs typeface="+mn-cs"/>
              </a:rPr>
            </a:br>
            <a:r>
              <a:rPr lang="nl-NL" sz="1200" b="0" i="0" u="none" strike="noStrike" kern="1200" dirty="0">
                <a:solidFill>
                  <a:schemeClr val="tx1"/>
                </a:solidFill>
                <a:effectLst/>
                <a:latin typeface="+mn-lt"/>
                <a:ea typeface="+mn-ea"/>
                <a:cs typeface="+mn-cs"/>
              </a:rPr>
              <a:t>In deze sessie kijken we naar het </a:t>
            </a:r>
            <a:r>
              <a:rPr lang="nl-NL" sz="1200" b="0" i="0" u="none" strike="noStrike" kern="1200" dirty="0" err="1">
                <a:solidFill>
                  <a:schemeClr val="tx1"/>
                </a:solidFill>
                <a:effectLst/>
                <a:latin typeface="+mn-lt"/>
                <a:ea typeface="+mn-ea"/>
                <a:cs typeface="+mn-cs"/>
              </a:rPr>
              <a:t>Onderzoekskader</a:t>
            </a:r>
            <a:r>
              <a:rPr lang="nl-NL" sz="1200" b="0" i="0" u="none" strike="noStrike" kern="1200">
                <a:solidFill>
                  <a:schemeClr val="tx1"/>
                </a:solidFill>
                <a:effectLst/>
                <a:latin typeface="+mn-lt"/>
                <a:ea typeface="+mn-ea"/>
                <a:cs typeface="+mn-cs"/>
              </a:rPr>
              <a:t> en laten we goede voorbeelden zien, ook met oog op een soepele doorstroom naar het regulier onderwijs. Tot slot gaan met elkaar in gesprek over hoe we schoolteams kunnen faciliteren en helpen professionaliseren op het gebied van Zicht op ontwikkeling (OP2).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a:t>
            </a:fld>
            <a:endParaRPr lang="nl-NL"/>
          </a:p>
        </p:txBody>
      </p:sp>
    </p:spTree>
    <p:extLst>
      <p:ext uri="{BB962C8B-B14F-4D97-AF65-F5344CB8AC3E}">
        <p14:creationId xmlns:p14="http://schemas.microsoft.com/office/powerpoint/2010/main" val="2442908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Lesdoel</a:t>
            </a:r>
            <a:r>
              <a:rPr lang="nl-NL" dirty="0"/>
              <a:t> dan ook taaldoel: toelichten </a:t>
            </a:r>
            <a:r>
              <a:rPr lang="nl-NL" dirty="0" err="1"/>
              <a:t>adhv</a:t>
            </a:r>
            <a:r>
              <a:rPr lang="nl-NL" dirty="0"/>
              <a:t> </a:t>
            </a:r>
            <a:r>
              <a:rPr lang="nl-NL" dirty="0" err="1"/>
              <a:t>Nada</a:t>
            </a:r>
            <a:r>
              <a:rPr lang="nl-NL" dirty="0"/>
              <a:t>, </a:t>
            </a:r>
            <a:r>
              <a:rPr lang="nl-NL" dirty="0" err="1"/>
              <a:t>Oksana</a:t>
            </a:r>
            <a:r>
              <a:rPr lang="nl-NL" dirty="0"/>
              <a:t>, voor alle leerlingen.</a:t>
            </a:r>
          </a:p>
          <a:p>
            <a:endParaRPr lang="nl-NL" dirty="0"/>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13</a:t>
            </a:fld>
            <a:endParaRPr lang="nl-NL"/>
          </a:p>
        </p:txBody>
      </p:sp>
    </p:spTree>
    <p:extLst>
      <p:ext uri="{BB962C8B-B14F-4D97-AF65-F5344CB8AC3E}">
        <p14:creationId xmlns:p14="http://schemas.microsoft.com/office/powerpoint/2010/main" val="380002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welke doelen? Daarvoor nemen we jullie mee naar de LOWAN-leerlijnen.</a:t>
            </a:r>
          </a:p>
          <a:p>
            <a:endParaRPr lang="nl-NL" dirty="0"/>
          </a:p>
          <a:p>
            <a:r>
              <a:rPr lang="nl-NL" dirty="0"/>
              <a:t>Basisvaardigheden: taal, rekenen, burgerschap</a:t>
            </a:r>
          </a:p>
          <a:p>
            <a:r>
              <a:rPr lang="nl-NL" dirty="0"/>
              <a:t>Hoge verwachtingen: zorgt voor onderwijskansen</a:t>
            </a:r>
          </a:p>
          <a:p>
            <a:r>
              <a:rPr lang="nl-NL" dirty="0"/>
              <a:t>Doelgericht werken en volgen </a:t>
            </a:r>
          </a:p>
          <a:p>
            <a:r>
              <a:rPr lang="nl-NL" dirty="0"/>
              <a:t>Voor nieuwkomers: werken aan passende (streef-)doelen</a:t>
            </a:r>
          </a:p>
          <a:p>
            <a:endParaRPr lang="nl-NL" dirty="0"/>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14</a:t>
            </a:fld>
            <a:endParaRPr lang="nl-NL"/>
          </a:p>
        </p:txBody>
      </p:sp>
    </p:spTree>
    <p:extLst>
      <p:ext uri="{BB962C8B-B14F-4D97-AF65-F5344CB8AC3E}">
        <p14:creationId xmlns:p14="http://schemas.microsoft.com/office/powerpoint/2010/main" val="67288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Marlien niet voor eerstejaars.</a:t>
            </a:r>
          </a:p>
          <a:p>
            <a:endParaRPr lang="nl-NL" dirty="0"/>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15</a:t>
            </a:fld>
            <a:endParaRPr lang="nl-NL"/>
          </a:p>
        </p:txBody>
      </p:sp>
    </p:spTree>
    <p:extLst>
      <p:ext uri="{BB962C8B-B14F-4D97-AF65-F5344CB8AC3E}">
        <p14:creationId xmlns:p14="http://schemas.microsoft.com/office/powerpoint/2010/main" val="284252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Jullie zagen net de animatie. Deze hoort bij de LOWAN-leerlijnen voor nieuwkomers in de reguliere groep. Dit is een stroomschema die helpt bij het afstemmen van het onderwijs op het taalniveau en onderwijsbehoeften van de leerling. Hier zie je de 3 punten die daarin zijn opgenomen. Je bepaalt de beginsituatie per vakgebied. Je gaat na of de leerling met desbetreffend vakgebied kan aansluiten bij het regulier aanbod. Of dat er een plan nodig is. Maar altijd is er dus taalsteun nodig. En dan vooral op de Cognitieve Academische Taal de CAT ook wel schooltaal genoemd. De taal die nodig is om de vakken te kunnen volgen. </a:t>
            </a: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16</a:t>
            </a:fld>
            <a:endParaRPr lang="nl-NL"/>
          </a:p>
        </p:txBody>
      </p:sp>
    </p:spTree>
    <p:extLst>
      <p:ext uri="{BB962C8B-B14F-4D97-AF65-F5344CB8AC3E}">
        <p14:creationId xmlns:p14="http://schemas.microsoft.com/office/powerpoint/2010/main" val="1461703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4A9A3-2ABA-8CBE-F497-657823708F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6DD91D-5C9B-D0D1-9351-193A4C5683B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1CC3B7-1DA4-BF1A-E42C-AF6054488FF6}"/>
              </a:ext>
            </a:extLst>
          </p:cNvPr>
          <p:cNvSpPr>
            <a:spLocks noGrp="1"/>
          </p:cNvSpPr>
          <p:nvPr>
            <p:ph type="body" idx="1"/>
          </p:nvPr>
        </p:nvSpPr>
        <p:spPr/>
        <p:txBody>
          <a:bodyPr/>
          <a:lstStyle/>
          <a:p>
            <a:r>
              <a:rPr lang="nl-NL" dirty="0"/>
              <a:t>Wat belangrijk is om een nieuwe taal te leren is de oefengelegenheid die het kind krijgt. Dat zal het tempo en het niveau waar in de leerling de nieuwe taal gaat leren bepalen. Elk moment is een taalleermoment.</a:t>
            </a:r>
            <a:endParaRPr lang="nl-NL" dirty="0">
              <a:ea typeface="Calibri"/>
              <a:cs typeface="Calibri"/>
            </a:endParaRPr>
          </a:p>
          <a:p>
            <a:endParaRPr lang="nl-NL" dirty="0"/>
          </a:p>
          <a:p>
            <a:r>
              <a:rPr lang="nl-NL" dirty="0"/>
              <a:t>De </a:t>
            </a:r>
            <a:r>
              <a:rPr lang="nl-NL" b="1" dirty="0"/>
              <a:t>DRIE TAALGROEIMIDDELEN </a:t>
            </a:r>
            <a:r>
              <a:rPr lang="nl-NL" dirty="0"/>
              <a:t>die bij eerste taal van invloed zijn, gelden ook voor de nieuwe taal</a:t>
            </a:r>
            <a:endParaRPr lang="nl-NL" dirty="0">
              <a:ea typeface="Calibri"/>
              <a:cs typeface="Calibri"/>
            </a:endParaRPr>
          </a:p>
          <a:p>
            <a:endParaRPr lang="nl-NL" dirty="0"/>
          </a:p>
          <a:p>
            <a:r>
              <a:rPr lang="nl-NL" dirty="0"/>
              <a:t>Als we kijken naar natuurlijke taalverwerving kunnen we de factoren voor een succesvolle taalverwerving afleiden. Kinderen leren taal in </a:t>
            </a:r>
            <a:r>
              <a:rPr lang="nl-NL" dirty="0" err="1"/>
              <a:t>taalontwikkelende</a:t>
            </a:r>
            <a:r>
              <a:rPr lang="nl-NL" dirty="0"/>
              <a:t> interactie tijdens gesprekken met anderen. De drie belangrijkste taalgroeimiddelen zijn (</a:t>
            </a:r>
            <a:r>
              <a:rPr lang="nl-NL" dirty="0" err="1"/>
              <a:t>Verhallen</a:t>
            </a:r>
            <a:r>
              <a:rPr lang="nl-NL" dirty="0"/>
              <a:t> &amp; Walst, 2001): </a:t>
            </a:r>
            <a:endParaRPr lang="nl-NL" dirty="0">
              <a:ea typeface="Calibri"/>
              <a:cs typeface="Calibri"/>
            </a:endParaRPr>
          </a:p>
          <a:p>
            <a:pPr marL="241935" indent="-241935">
              <a:buAutoNum type="arabicPeriod"/>
            </a:pPr>
            <a:r>
              <a:rPr lang="nl-NL" b="1" dirty="0"/>
              <a:t>Taalaanbod</a:t>
            </a:r>
            <a:r>
              <a:rPr lang="nl-NL" dirty="0"/>
              <a:t>: het taalaanbod moet goed afgestemd zijn op het niveau van het kind. Kinderen leren het meest als het taalaanbod aansluit bij hun belevingswereld. Het taalaanbod moet betekenisvol en begrijpelijk zijn en nét boven hun niveau, zodat het kind steeds een stapje verder komt op het gebied van taal. </a:t>
            </a:r>
            <a:endParaRPr lang="nl-NL" dirty="0">
              <a:ea typeface="Calibri"/>
              <a:cs typeface="Calibri"/>
            </a:endParaRPr>
          </a:p>
          <a:p>
            <a:pPr marL="242156" indent="-242156">
              <a:buAutoNum type="arabicPeriod"/>
            </a:pPr>
            <a:endParaRPr lang="nl-NL" dirty="0"/>
          </a:p>
          <a:p>
            <a:pPr marL="241935" indent="-241935">
              <a:buAutoNum type="arabicPeriod"/>
            </a:pPr>
            <a:r>
              <a:rPr lang="nl-NL" b="1" dirty="0"/>
              <a:t>Productiegelegenheid of taalruimte</a:t>
            </a:r>
            <a:r>
              <a:rPr lang="nl-NL" dirty="0"/>
              <a:t>: kinderen moeten voldoende kans krijgen om zelf taal te gebruiken en om hun ideeën over taal te toetsen. Kinderen maken bijvoorbeeld vaak nieuwe woorden, zoals ‘spiegelpapier’ (aluminiumfolie) of ‘</a:t>
            </a:r>
            <a:r>
              <a:rPr lang="nl-NL" dirty="0" err="1"/>
              <a:t>geverjaardagd</a:t>
            </a:r>
            <a:r>
              <a:rPr lang="nl-NL" dirty="0"/>
              <a:t>’ (voorbeelden uit Gillis &amp; </a:t>
            </a:r>
            <a:r>
              <a:rPr lang="nl-NL" dirty="0" err="1"/>
              <a:t>Schaerlaekens</a:t>
            </a:r>
            <a:r>
              <a:rPr lang="nl-NL" dirty="0"/>
              <a:t>, 2000). Ze bedenken deze woorden zelf op basis van het taalaanbod en hun hypotheses over taal. 19 Dennis: “Ja, die olifant heeft zo’n hele lange, eh... dinges”. Lisa: “De magneet heeft die spijker </a:t>
            </a:r>
            <a:r>
              <a:rPr lang="nl-NL" dirty="0" err="1"/>
              <a:t>aangetrekt</a:t>
            </a:r>
            <a:r>
              <a:rPr lang="nl-NL" dirty="0"/>
              <a:t>” Juf Corrie vertelt hoe kleppen open- en dichtgaan, nadat ze een aantal vragende blikken zag bij de inleiding op de tekst over ‘sluizen’. Dit zijn allemaal situaties waarin je via </a:t>
            </a:r>
            <a:r>
              <a:rPr lang="nl-NL" dirty="0" err="1"/>
              <a:t>taalontwikkelende</a:t>
            </a:r>
            <a:r>
              <a:rPr lang="nl-NL" dirty="0"/>
              <a:t> interactie de taalvaardigheid van leerlingen op een hoger plan kunt brengen. </a:t>
            </a:r>
            <a:endParaRPr lang="nl-NL" dirty="0">
              <a:ea typeface="Calibri"/>
              <a:cs typeface="Calibri"/>
            </a:endParaRPr>
          </a:p>
          <a:p>
            <a:pPr marL="242156" indent="-242156">
              <a:buAutoNum type="arabicPeriod"/>
            </a:pPr>
            <a:endParaRPr lang="nl-NL" dirty="0"/>
          </a:p>
          <a:p>
            <a:pPr marL="241935" indent="-241935">
              <a:buAutoNum type="arabicPeriod"/>
            </a:pPr>
            <a:r>
              <a:rPr lang="nl-NL" b="1" dirty="0"/>
              <a:t>Feedback</a:t>
            </a:r>
            <a:r>
              <a:rPr lang="nl-NL" dirty="0"/>
              <a:t>: kinderen moeten aanwijzingen krijgen over de juistheid van hun uitingen. Op basis daarvan kunnen ze hun ideeën bijstellen of handhaven. Feedback kan bestaan uit bevestiging, correctie, herhaling of uitbreiding. Zolang deze drie voorwaarden van aangepast taalaanbod (begrijpelijk en net boven niveau), ruimte tot productie (eigen inbreng in het gesprek) en feedback (bijstelling en/of uitbreiding) vervuld zijn, zal het kind de taal ontwikkelen. Buiten én binnen de klas.</a:t>
            </a:r>
            <a:endParaRPr lang="nl-NL" dirty="0">
              <a:ea typeface="Calibri"/>
              <a:cs typeface="Calibri"/>
            </a:endParaRPr>
          </a:p>
          <a:p>
            <a:pPr marL="242156" indent="-242156">
              <a:buAutoNum type="arabicPeriod"/>
            </a:pPr>
            <a:endParaRPr lang="nl-NL" dirty="0"/>
          </a:p>
          <a:p>
            <a:r>
              <a:rPr lang="nl-NL" dirty="0"/>
              <a:t>Het vliegwiel uitleggen.</a:t>
            </a:r>
            <a:endParaRPr lang="nl-NL" dirty="0">
              <a:ea typeface="Calibri"/>
              <a:cs typeface="Calibri"/>
            </a:endParaRPr>
          </a:p>
          <a:p>
            <a:endParaRPr lang="nl-NL" dirty="0"/>
          </a:p>
          <a:p>
            <a:r>
              <a:rPr lang="nl-NL" dirty="0"/>
              <a:t>Publicatie: </a:t>
            </a:r>
            <a:r>
              <a:rPr lang="nl-NL" dirty="0" err="1">
                <a:hlinkClick r:id="rId3"/>
              </a:rPr>
              <a:t>bredevisiedefdef</a:t>
            </a:r>
            <a:r>
              <a:rPr lang="nl-NL" dirty="0">
                <a:hlinkClick r:id="rId3"/>
              </a:rPr>
              <a:t> (petersnijders.info)</a:t>
            </a:r>
            <a:endParaRPr lang="nl-NL" dirty="0"/>
          </a:p>
          <a:p>
            <a:endParaRPr lang="nl-NL" dirty="0"/>
          </a:p>
        </p:txBody>
      </p:sp>
      <p:sp>
        <p:nvSpPr>
          <p:cNvPr id="4" name="Tijdelijke aanduiding voor dianummer 3">
            <a:extLst>
              <a:ext uri="{FF2B5EF4-FFF2-40B4-BE49-F238E27FC236}">
                <a16:creationId xmlns:a16="http://schemas.microsoft.com/office/drawing/2014/main" id="{02E92346-C17A-625D-AFE8-C4A0DA4CD856}"/>
              </a:ext>
            </a:extLst>
          </p:cNvPr>
          <p:cNvSpPr>
            <a:spLocks noGrp="1"/>
          </p:cNvSpPr>
          <p:nvPr>
            <p:ph type="sldNum" sz="quarter" idx="5"/>
          </p:nvPr>
        </p:nvSpPr>
        <p:spPr/>
        <p:txBody>
          <a:bodyPr/>
          <a:lstStyle/>
          <a:p>
            <a:fld id="{2CA944EC-334E-40F0-A2E0-D11387BB7E2E}" type="slidenum">
              <a:rPr lang="nl-NL" smtClean="0"/>
              <a:t>18</a:t>
            </a:fld>
            <a:endParaRPr lang="nl-NL"/>
          </a:p>
        </p:txBody>
      </p:sp>
    </p:spTree>
    <p:extLst>
      <p:ext uri="{BB962C8B-B14F-4D97-AF65-F5344CB8AC3E}">
        <p14:creationId xmlns:p14="http://schemas.microsoft.com/office/powerpoint/2010/main" val="141937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19</a:t>
            </a:fld>
            <a:endParaRPr lang="nl-NL"/>
          </a:p>
        </p:txBody>
      </p:sp>
    </p:spTree>
    <p:extLst>
      <p:ext uri="{BB962C8B-B14F-4D97-AF65-F5344CB8AC3E}">
        <p14:creationId xmlns:p14="http://schemas.microsoft.com/office/powerpoint/2010/main" val="2741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Taaldenkgesprekken</a:t>
            </a:r>
            <a:r>
              <a:rPr lang="nl-NL" dirty="0"/>
              <a:t> ontlokken door een prikkelende kwestie. Taalrondes tot gesprek komen door introductie beleving bij onderwerp. Coöperatieve werkvormen daaraan kunnen nieuwkomers ook meedoen. Interactie is nodig om taal te leren en te oefenen.</a:t>
            </a: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21</a:t>
            </a:fld>
            <a:endParaRPr lang="nl-NL"/>
          </a:p>
        </p:txBody>
      </p:sp>
    </p:spTree>
    <p:extLst>
      <p:ext uri="{BB962C8B-B14F-4D97-AF65-F5344CB8AC3E}">
        <p14:creationId xmlns:p14="http://schemas.microsoft.com/office/powerpoint/2010/main" val="3184449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1AD0D-4B19-9C01-0172-EFB29E61DBA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19D23E-AD24-204F-70FB-83ED27776D4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E9CAD6A-F74C-49B5-3A1D-35F42BD704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ea typeface="Calibri"/>
                <a:cs typeface="Calibri"/>
              </a:rPr>
              <a:t>Nog even op een rij waarmee het aanbod kan worden versterkt oftewel de basisondersteuning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ea typeface="Calibri"/>
              <a:cs typeface="Calibri"/>
            </a:endParaRPr>
          </a:p>
        </p:txBody>
      </p:sp>
      <p:sp>
        <p:nvSpPr>
          <p:cNvPr id="4" name="Tijdelijke aanduiding voor dianummer 3">
            <a:extLst>
              <a:ext uri="{FF2B5EF4-FFF2-40B4-BE49-F238E27FC236}">
                <a16:creationId xmlns:a16="http://schemas.microsoft.com/office/drawing/2014/main" id="{237F075E-071B-586D-28D8-2C65683F869D}"/>
              </a:ext>
            </a:extLst>
          </p:cNvPr>
          <p:cNvSpPr>
            <a:spLocks noGrp="1"/>
          </p:cNvSpPr>
          <p:nvPr>
            <p:ph type="sldNum" sz="quarter" idx="5"/>
          </p:nvPr>
        </p:nvSpPr>
        <p:spPr/>
        <p:txBody>
          <a:bodyPr/>
          <a:lstStyle/>
          <a:p>
            <a:fld id="{2CA944EC-334E-40F0-A2E0-D11387BB7E2E}" type="slidenum">
              <a:rPr lang="nl-NL" smtClean="0"/>
              <a:t>22</a:t>
            </a:fld>
            <a:endParaRPr lang="nl-NL"/>
          </a:p>
        </p:txBody>
      </p:sp>
    </p:spTree>
    <p:extLst>
      <p:ext uri="{BB962C8B-B14F-4D97-AF65-F5344CB8AC3E}">
        <p14:creationId xmlns:p14="http://schemas.microsoft.com/office/powerpoint/2010/main" val="413627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Cyclisch werken met de leerlijnen, ontwikkelt de leerling zich naar verwachting, moeten er doelen worden herhaald, kunnen er nieuwe doelen worden gesteld. Of is er een interventie nodig, in of buiten de groep, moet de zorgroute opgeschaald worden en is er een OPP nodig omdat de ondersteuning niet meer onder de basisondersteuning valt. En als er al een plan ligt die eerst was bedoeld om de leerling zo snel en zo goed mogelijk op leeftijdsadequaat niveau te laten aansluiten dan ligt er al een goede basis om tot een OPP te komen. </a:t>
            </a: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24</a:t>
            </a:fld>
            <a:endParaRPr lang="nl-NL"/>
          </a:p>
        </p:txBody>
      </p:sp>
    </p:spTree>
    <p:extLst>
      <p:ext uri="{BB962C8B-B14F-4D97-AF65-F5344CB8AC3E}">
        <p14:creationId xmlns:p14="http://schemas.microsoft.com/office/powerpoint/2010/main" val="450917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we denken aan de kennis en vaardigheden die nieuwkomers meenemen in soms alleen nog hun thuistaal en steeds meer in de Nederlandse taal dan kan hetzelfde gesprek plaatsvinden. Inzetten van tolken: </a:t>
            </a:r>
            <a:r>
              <a:rPr lang="nl-NL" dirty="0" err="1"/>
              <a:t>global</a:t>
            </a:r>
            <a:r>
              <a:rPr lang="nl-NL" dirty="0"/>
              <a:t> talk; app Ook bij nieuwkomers pas je </a:t>
            </a:r>
            <a:r>
              <a:rPr lang="nl-NL" dirty="0" err="1"/>
              <a:t>hoorrecht</a:t>
            </a:r>
            <a:r>
              <a:rPr lang="nl-NL" dirty="0"/>
              <a:t> toe op een manier die aansluit bij de leerling. </a:t>
            </a: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25</a:t>
            </a:fld>
            <a:endParaRPr lang="nl-NL"/>
          </a:p>
        </p:txBody>
      </p:sp>
    </p:spTree>
    <p:extLst>
      <p:ext uri="{BB962C8B-B14F-4D97-AF65-F5344CB8AC3E}">
        <p14:creationId xmlns:p14="http://schemas.microsoft.com/office/powerpoint/2010/main" val="305720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zit nog op het werk?</a:t>
            </a:r>
          </a:p>
          <a:p>
            <a:r>
              <a:rPr lang="nl-NL" dirty="0"/>
              <a:t>Wie zit thuis?</a:t>
            </a:r>
          </a:p>
          <a:p>
            <a:r>
              <a:rPr lang="nl-NL" dirty="0"/>
              <a:t>Wie zit in de Noordelijke provincies? </a:t>
            </a: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2</a:t>
            </a:fld>
            <a:endParaRPr lang="nl-NL"/>
          </a:p>
        </p:txBody>
      </p:sp>
    </p:spTree>
    <p:extLst>
      <p:ext uri="{BB962C8B-B14F-4D97-AF65-F5344CB8AC3E}">
        <p14:creationId xmlns:p14="http://schemas.microsoft.com/office/powerpoint/2010/main" val="3562690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27</a:t>
            </a:fld>
            <a:endParaRPr lang="nl-NL"/>
          </a:p>
        </p:txBody>
      </p:sp>
    </p:spTree>
    <p:extLst>
      <p:ext uri="{BB962C8B-B14F-4D97-AF65-F5344CB8AC3E}">
        <p14:creationId xmlns:p14="http://schemas.microsoft.com/office/powerpoint/2010/main" val="757285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Calibri"/>
              <a:buChar char="-"/>
            </a:pPr>
            <a:r>
              <a:rPr lang="en-US">
                <a:ea typeface="Calibri"/>
                <a:cs typeface="Calibri"/>
              </a:rPr>
              <a:t>Wat </a:t>
            </a:r>
            <a:r>
              <a:rPr lang="en-US" err="1">
                <a:ea typeface="Calibri"/>
                <a:cs typeface="Calibri"/>
              </a:rPr>
              <a:t>doet</a:t>
            </a:r>
            <a:r>
              <a:rPr lang="en-US">
                <a:ea typeface="Calibri"/>
                <a:cs typeface="Calibri"/>
              </a:rPr>
              <a:t> de school </a:t>
            </a:r>
            <a:r>
              <a:rPr lang="en-US" err="1">
                <a:ea typeface="Calibri"/>
                <a:cs typeface="Calibri"/>
              </a:rPr>
              <a:t>als</a:t>
            </a:r>
            <a:r>
              <a:rPr lang="en-US">
                <a:ea typeface="Calibri"/>
                <a:cs typeface="Calibri"/>
              </a:rPr>
              <a:t> de </a:t>
            </a:r>
            <a:r>
              <a:rPr lang="en-US" err="1">
                <a:ea typeface="Calibri"/>
                <a:cs typeface="Calibri"/>
              </a:rPr>
              <a:t>leerling</a:t>
            </a:r>
            <a:r>
              <a:rPr lang="en-US">
                <a:ea typeface="Calibri"/>
                <a:cs typeface="Calibri"/>
              </a:rPr>
              <a:t> </a:t>
            </a:r>
            <a:r>
              <a:rPr lang="en-US" err="1">
                <a:ea typeface="Calibri"/>
                <a:cs typeface="Calibri"/>
              </a:rPr>
              <a:t>stagneert</a:t>
            </a:r>
            <a:r>
              <a:rPr lang="en-US">
                <a:ea typeface="Calibri"/>
                <a:cs typeface="Calibri"/>
              </a:rPr>
              <a:t>?</a:t>
            </a:r>
          </a:p>
          <a:p>
            <a:r>
              <a:rPr lang="en-US">
                <a:ea typeface="Calibri"/>
                <a:cs typeface="Calibri"/>
              </a:rPr>
              <a:t>Hoe </a:t>
            </a:r>
            <a:r>
              <a:rPr lang="en-US" err="1">
                <a:ea typeface="Calibri"/>
                <a:cs typeface="Calibri"/>
              </a:rPr>
              <a:t>houd</a:t>
            </a:r>
            <a:r>
              <a:rPr lang="en-US">
                <a:ea typeface="Calibri"/>
                <a:cs typeface="Calibri"/>
              </a:rPr>
              <a:t> je </a:t>
            </a:r>
            <a:r>
              <a:rPr lang="en-US" err="1">
                <a:ea typeface="Calibri"/>
                <a:cs typeface="Calibri"/>
              </a:rPr>
              <a:t>daar</a:t>
            </a:r>
            <a:r>
              <a:rPr lang="en-US">
                <a:ea typeface="Calibri"/>
                <a:cs typeface="Calibri"/>
              </a:rPr>
              <a:t> </a:t>
            </a:r>
            <a:r>
              <a:rPr lang="en-US" err="1">
                <a:ea typeface="Calibri"/>
                <a:cs typeface="Calibri"/>
              </a:rPr>
              <a:t>zicht</a:t>
            </a:r>
            <a:r>
              <a:rPr lang="en-US">
                <a:ea typeface="Calibri"/>
                <a:cs typeface="Calibri"/>
              </a:rPr>
              <a:t> op </a:t>
            </a:r>
            <a:r>
              <a:rPr lang="en-US" err="1">
                <a:ea typeface="Calibri"/>
                <a:cs typeface="Calibri"/>
              </a:rPr>
              <a:t>vanuit</a:t>
            </a:r>
            <a:r>
              <a:rPr lang="en-US">
                <a:ea typeface="Calibri"/>
                <a:cs typeface="Calibri"/>
              </a:rPr>
              <a:t> </a:t>
            </a:r>
            <a:r>
              <a:rPr lang="en-US" err="1">
                <a:ea typeface="Calibri"/>
                <a:cs typeface="Calibri"/>
              </a:rPr>
              <a:t>bestuur</a:t>
            </a:r>
            <a:r>
              <a:rPr lang="en-US">
                <a:ea typeface="Calibri"/>
                <a:cs typeface="Calibri"/>
              </a:rPr>
              <a:t>? </a:t>
            </a:r>
          </a:p>
          <a:p>
            <a:pPr marL="171450" indent="-171450">
              <a:buFont typeface="Calibri"/>
              <a:buChar char="-"/>
            </a:pPr>
            <a:r>
              <a:rPr lang="en-US" err="1">
                <a:ea typeface="Calibri"/>
                <a:cs typeface="Calibri"/>
              </a:rPr>
              <a:t>Gesprek</a:t>
            </a:r>
            <a:r>
              <a:rPr lang="en-US">
                <a:ea typeface="Calibri"/>
                <a:cs typeface="Calibri"/>
              </a:rPr>
              <a:t> op school: </a:t>
            </a:r>
            <a:r>
              <a:rPr lang="en-US" err="1">
                <a:ea typeface="Calibri"/>
                <a:cs typeface="Calibri"/>
              </a:rPr>
              <a:t>telkens</a:t>
            </a:r>
            <a:r>
              <a:rPr lang="en-US">
                <a:ea typeface="Calibri"/>
                <a:cs typeface="Calibri"/>
              </a:rPr>
              <a:t> </a:t>
            </a:r>
            <a:r>
              <a:rPr lang="en-US" err="1">
                <a:ea typeface="Calibri"/>
                <a:cs typeface="Calibri"/>
              </a:rPr>
              <a:t>rekeninghoudend</a:t>
            </a:r>
            <a:r>
              <a:rPr lang="en-US">
                <a:ea typeface="Calibri"/>
                <a:cs typeface="Calibri"/>
              </a:rPr>
              <a:t> met </a:t>
            </a:r>
            <a:r>
              <a:rPr lang="en-US" err="1">
                <a:ea typeface="Calibri"/>
                <a:cs typeface="Calibri"/>
              </a:rPr>
              <a:t>actuele</a:t>
            </a:r>
            <a:r>
              <a:rPr lang="en-US">
                <a:ea typeface="Calibri"/>
                <a:cs typeface="Calibri"/>
              </a:rPr>
              <a:t> </a:t>
            </a:r>
            <a:r>
              <a:rPr lang="en-US" err="1">
                <a:ea typeface="Calibri"/>
                <a:cs typeface="Calibri"/>
              </a:rPr>
              <a:t>omstandigheden</a:t>
            </a:r>
            <a:r>
              <a:rPr lang="en-US">
                <a:ea typeface="Calibri"/>
                <a:cs typeface="Calibri"/>
              </a:rPr>
              <a:t>, maar dan </a:t>
            </a:r>
            <a:r>
              <a:rPr lang="en-US" err="1">
                <a:ea typeface="Calibri"/>
                <a:cs typeface="Calibri"/>
              </a:rPr>
              <a:t>uitzoemen</a:t>
            </a:r>
            <a:r>
              <a:rPr lang="en-US">
                <a:ea typeface="Calibri"/>
                <a:cs typeface="Calibri"/>
              </a:rPr>
              <a:t> </a:t>
            </a:r>
            <a:r>
              <a:rPr lang="en-US" err="1">
                <a:ea typeface="Calibri"/>
                <a:cs typeface="Calibri"/>
              </a:rPr>
              <a:t>naar</a:t>
            </a:r>
            <a:r>
              <a:rPr lang="en-US">
                <a:ea typeface="Calibri"/>
                <a:cs typeface="Calibri"/>
              </a:rPr>
              <a:t>: wat </a:t>
            </a:r>
            <a:r>
              <a:rPr lang="en-US" err="1">
                <a:ea typeface="Calibri"/>
                <a:cs typeface="Calibri"/>
              </a:rPr>
              <a:t>kun</a:t>
            </a:r>
            <a:r>
              <a:rPr lang="en-US">
                <a:ea typeface="Calibri"/>
                <a:cs typeface="Calibri"/>
              </a:rPr>
              <a:t> je over de </a:t>
            </a:r>
            <a:r>
              <a:rPr lang="en-US" err="1">
                <a:ea typeface="Calibri"/>
                <a:cs typeface="Calibri"/>
              </a:rPr>
              <a:t>schoolpopulatie</a:t>
            </a:r>
            <a:r>
              <a:rPr lang="en-US">
                <a:ea typeface="Calibri"/>
                <a:cs typeface="Calibri"/>
              </a:rPr>
              <a:t> </a:t>
            </a:r>
            <a:r>
              <a:rPr lang="en-US" err="1">
                <a:ea typeface="Calibri"/>
                <a:cs typeface="Calibri"/>
              </a:rPr>
              <a:t>niveau</a:t>
            </a:r>
            <a:r>
              <a:rPr lang="en-US">
                <a:ea typeface="Calibri"/>
                <a:cs typeface="Calibri"/>
              </a:rPr>
              <a:t> </a:t>
            </a:r>
            <a:r>
              <a:rPr lang="en-US" err="1">
                <a:ea typeface="Calibri"/>
                <a:cs typeface="Calibri"/>
              </a:rPr>
              <a:t>zeggen</a:t>
            </a:r>
            <a:r>
              <a:rPr lang="en-US">
                <a:ea typeface="Calibri"/>
                <a:cs typeface="Calibri"/>
              </a:rPr>
              <a:t>, hoe neem je </a:t>
            </a:r>
            <a:r>
              <a:rPr lang="en-US" err="1">
                <a:ea typeface="Calibri"/>
                <a:cs typeface="Calibri"/>
              </a:rPr>
              <a:t>volgens</a:t>
            </a:r>
            <a:r>
              <a:rPr lang="en-US">
                <a:ea typeface="Calibri"/>
                <a:cs typeface="Calibri"/>
              </a:rPr>
              <a:t> </a:t>
            </a:r>
            <a:r>
              <a:rPr lang="en-US" err="1">
                <a:ea typeface="Calibri"/>
                <a:cs typeface="Calibri"/>
              </a:rPr>
              <a:t>beslissingen</a:t>
            </a:r>
            <a:r>
              <a:rPr lang="en-US">
                <a:ea typeface="Calibri"/>
                <a:cs typeface="Calibri"/>
              </a:rPr>
              <a:t> op </a:t>
            </a:r>
            <a:r>
              <a:rPr lang="en-US" err="1">
                <a:ea typeface="Calibri"/>
                <a:cs typeface="Calibri"/>
              </a:rPr>
              <a:t>beleidsniveau</a:t>
            </a:r>
            <a:r>
              <a:rPr lang="en-US">
                <a:ea typeface="Calibri"/>
                <a:cs typeface="Calibri"/>
              </a:rPr>
              <a:t>, kwaliteit en </a:t>
            </a:r>
            <a:r>
              <a:rPr lang="en-US" err="1">
                <a:ea typeface="Calibri"/>
                <a:cs typeface="Calibri"/>
              </a:rPr>
              <a:t>zicht</a:t>
            </a:r>
            <a:r>
              <a:rPr lang="en-US">
                <a:ea typeface="Calibri"/>
                <a:cs typeface="Calibri"/>
              </a:rPr>
              <a:t> op </a:t>
            </a:r>
            <a:r>
              <a:rPr lang="en-US" err="1">
                <a:ea typeface="Calibri"/>
                <a:cs typeface="Calibri"/>
              </a:rPr>
              <a:t>ontwikkeling</a:t>
            </a:r>
            <a:r>
              <a:rPr lang="en-US">
                <a:ea typeface="Calibri"/>
                <a:cs typeface="Calibri"/>
              </a:rPr>
              <a:t>.</a:t>
            </a:r>
          </a:p>
          <a:p>
            <a:pPr marL="171450" indent="-171450">
              <a:buFont typeface="Calibri"/>
              <a:buChar char="-"/>
            </a:pPr>
            <a:r>
              <a:rPr lang="en-US" err="1">
                <a:ea typeface="Calibri"/>
                <a:cs typeface="Calibri"/>
              </a:rPr>
              <a:t>Aanleveren</a:t>
            </a:r>
            <a:r>
              <a:rPr lang="en-US">
                <a:ea typeface="Calibri"/>
                <a:cs typeface="Calibri"/>
              </a:rPr>
              <a:t> van data in het Midden en het Eind is complex (</a:t>
            </a:r>
            <a:r>
              <a:rPr lang="en-US" err="1">
                <a:ea typeface="Calibri"/>
                <a:cs typeface="Calibri"/>
              </a:rPr>
              <a:t>kunnen</a:t>
            </a:r>
            <a:r>
              <a:rPr lang="en-US">
                <a:ea typeface="Calibri"/>
                <a:cs typeface="Calibri"/>
              </a:rPr>
              <a:t> </a:t>
            </a:r>
            <a:r>
              <a:rPr lang="en-US" err="1">
                <a:ea typeface="Calibri"/>
                <a:cs typeface="Calibri"/>
              </a:rPr>
              <a:t>toetsen</a:t>
            </a:r>
            <a:r>
              <a:rPr lang="en-US">
                <a:ea typeface="Calibri"/>
                <a:cs typeface="Calibri"/>
              </a:rPr>
              <a:t>): </a:t>
            </a:r>
            <a:r>
              <a:rPr lang="en-US" err="1">
                <a:ea typeface="Calibri"/>
                <a:cs typeface="Calibri"/>
              </a:rPr>
              <a:t>stel</a:t>
            </a:r>
            <a:r>
              <a:rPr lang="en-US">
                <a:ea typeface="Calibri"/>
                <a:cs typeface="Calibri"/>
              </a:rPr>
              <a:t> je </a:t>
            </a:r>
            <a:r>
              <a:rPr lang="en-US" err="1">
                <a:ea typeface="Calibri"/>
                <a:cs typeface="Calibri"/>
              </a:rPr>
              <a:t>andere</a:t>
            </a:r>
            <a:r>
              <a:rPr lang="en-US">
                <a:ea typeface="Calibri"/>
                <a:cs typeface="Calibri"/>
              </a:rPr>
              <a:t> </a:t>
            </a:r>
            <a:r>
              <a:rPr lang="en-US" err="1">
                <a:ea typeface="Calibri"/>
                <a:cs typeface="Calibri"/>
              </a:rPr>
              <a:t>vragen</a:t>
            </a:r>
            <a:r>
              <a:rPr lang="en-US">
                <a:ea typeface="Calibri"/>
                <a:cs typeface="Calibri"/>
              </a:rPr>
              <a:t>. </a:t>
            </a:r>
            <a:r>
              <a:rPr lang="en-US" err="1">
                <a:ea typeface="Calibri"/>
                <a:cs typeface="Calibri"/>
              </a:rPr>
              <a:t>Prikkelen</a:t>
            </a:r>
            <a:r>
              <a:rPr lang="en-US">
                <a:ea typeface="Calibri"/>
                <a:cs typeface="Calibri"/>
              </a:rPr>
              <a:t> </a:t>
            </a:r>
            <a:r>
              <a:rPr lang="en-US" err="1">
                <a:ea typeface="Calibri"/>
                <a:cs typeface="Calibri"/>
              </a:rPr>
              <a:t>dit</a:t>
            </a:r>
            <a:r>
              <a:rPr lang="en-US">
                <a:ea typeface="Calibri"/>
                <a:cs typeface="Calibri"/>
              </a:rPr>
              <a:t> </a:t>
            </a:r>
            <a:r>
              <a:rPr lang="en-US" err="1">
                <a:ea typeface="Calibri"/>
                <a:cs typeface="Calibri"/>
              </a:rPr>
              <a:t>vraagt</a:t>
            </a:r>
            <a:r>
              <a:rPr lang="en-US">
                <a:ea typeface="Calibri"/>
                <a:cs typeface="Calibri"/>
              </a:rPr>
              <a:t> om </a:t>
            </a:r>
            <a:r>
              <a:rPr lang="en-US" err="1">
                <a:ea typeface="Calibri"/>
                <a:cs typeface="Calibri"/>
              </a:rPr>
              <a:t>een</a:t>
            </a:r>
            <a:r>
              <a:rPr lang="en-US">
                <a:ea typeface="Calibri"/>
                <a:cs typeface="Calibri"/>
              </a:rPr>
              <a:t> </a:t>
            </a:r>
            <a:r>
              <a:rPr lang="en-US" err="1">
                <a:ea typeface="Calibri"/>
                <a:cs typeface="Calibri"/>
              </a:rPr>
              <a:t>ander</a:t>
            </a:r>
            <a:r>
              <a:rPr lang="en-US">
                <a:ea typeface="Calibri"/>
                <a:cs typeface="Calibri"/>
              </a:rPr>
              <a:t> </a:t>
            </a:r>
            <a:r>
              <a:rPr lang="en-US" err="1">
                <a:ea typeface="Calibri"/>
                <a:cs typeface="Calibri"/>
              </a:rPr>
              <a:t>gesprek</a:t>
            </a:r>
            <a:r>
              <a:rPr lang="en-US">
                <a:ea typeface="Calibri"/>
                <a:cs typeface="Calibri"/>
              </a:rPr>
              <a:t>.</a:t>
            </a:r>
          </a:p>
          <a:p>
            <a:endParaRPr lang="en-US">
              <a:ea typeface="Calibri"/>
              <a:cs typeface="Calibri"/>
            </a:endParaRPr>
          </a:p>
          <a:p>
            <a:pPr>
              <a:buFont typeface="Calibri"/>
            </a:pPr>
            <a:r>
              <a:rPr lang="en-US" err="1">
                <a:ea typeface="Calibri"/>
                <a:cs typeface="Calibri"/>
              </a:rPr>
              <a:t>Uit</a:t>
            </a:r>
            <a:r>
              <a:rPr lang="en-US">
                <a:ea typeface="Calibri"/>
                <a:cs typeface="Calibri"/>
              </a:rPr>
              <a:t> </a:t>
            </a:r>
            <a:r>
              <a:rPr lang="en-US" err="1">
                <a:ea typeface="Calibri"/>
                <a:cs typeface="Calibri"/>
              </a:rPr>
              <a:t>richtvragen</a:t>
            </a:r>
            <a:r>
              <a:rPr lang="en-US">
                <a:ea typeface="Calibri"/>
                <a:cs typeface="Calibri"/>
              </a:rPr>
              <a:t> </a:t>
            </a:r>
            <a:r>
              <a:rPr lang="en-US" err="1">
                <a:ea typeface="Calibri"/>
                <a:cs typeface="Calibri"/>
              </a:rPr>
              <a:t>Zelfscan</a:t>
            </a:r>
            <a:r>
              <a:rPr lang="en-US">
                <a:ea typeface="Calibri"/>
                <a:cs typeface="Calibri"/>
              </a:rPr>
              <a:t>- </a:t>
            </a:r>
            <a:r>
              <a:rPr lang="en-US" err="1">
                <a:ea typeface="Calibri"/>
                <a:cs typeface="Calibri"/>
              </a:rPr>
              <a:t>bestuurder</a:t>
            </a:r>
            <a:r>
              <a:rPr lang="en-US">
                <a:ea typeface="Calibri"/>
                <a:cs typeface="Calibri"/>
              </a:rPr>
              <a:t> in </a:t>
            </a:r>
            <a:r>
              <a:rPr lang="en-US" err="1">
                <a:ea typeface="Calibri"/>
                <a:cs typeface="Calibri"/>
              </a:rPr>
              <a:t>gesprek</a:t>
            </a:r>
            <a:endParaRPr lang="en-US">
              <a:ea typeface="Calibri"/>
              <a:cs typeface="Calibri"/>
            </a:endParaRPr>
          </a:p>
          <a:p>
            <a:pPr marL="171450" indent="-171450">
              <a:buFont typeface="Calibri"/>
              <a:buChar char="-"/>
            </a:pPr>
            <a:r>
              <a:rPr lang="en-US"/>
              <a:t>II </a:t>
            </a:r>
            <a:r>
              <a:rPr lang="en-US" err="1"/>
              <a:t>Suggesties</a:t>
            </a:r>
            <a:r>
              <a:rPr lang="en-US"/>
              <a:t> </a:t>
            </a:r>
            <a:r>
              <a:rPr lang="en-US" err="1"/>
              <a:t>gesprek</a:t>
            </a:r>
            <a:r>
              <a:rPr lang="en-US"/>
              <a:t> </a:t>
            </a:r>
            <a:r>
              <a:rPr lang="en-US" err="1"/>
              <a:t>bestuurder</a:t>
            </a:r>
            <a:r>
              <a:rPr lang="en-US"/>
              <a:t>/</a:t>
            </a:r>
            <a:r>
              <a:rPr lang="en-US" err="1"/>
              <a:t>adviseur</a:t>
            </a:r>
            <a:r>
              <a:rPr lang="en-US"/>
              <a:t> met de school of </a:t>
            </a:r>
            <a:r>
              <a:rPr lang="en-US" err="1"/>
              <a:t>locatie</a:t>
            </a:r>
            <a:r>
              <a:rPr lang="en-US"/>
              <a:t> II.</a:t>
            </a:r>
          </a:p>
          <a:p>
            <a:pPr marL="171450" indent="-171450">
              <a:buFont typeface="Calibri"/>
              <a:buChar char="-"/>
            </a:pPr>
            <a:r>
              <a:rPr lang="en-US"/>
              <a:t>1 </a:t>
            </a:r>
            <a:r>
              <a:rPr lang="en-US" err="1"/>
              <a:t>Krijgen</a:t>
            </a:r>
            <a:r>
              <a:rPr lang="en-US"/>
              <a:t> </a:t>
            </a:r>
            <a:r>
              <a:rPr lang="en-US" err="1"/>
              <a:t>leerlingen</a:t>
            </a:r>
            <a:r>
              <a:rPr lang="en-US"/>
              <a:t> </a:t>
            </a:r>
            <a:r>
              <a:rPr lang="en-US" err="1"/>
              <a:t>genoeg</a:t>
            </a:r>
            <a:r>
              <a:rPr lang="en-US"/>
              <a:t> </a:t>
            </a:r>
            <a:r>
              <a:rPr lang="en-US" err="1"/>
              <a:t>aangeboden</a:t>
            </a:r>
            <a:r>
              <a:rPr lang="en-US"/>
              <a:t>? </a:t>
            </a:r>
          </a:p>
          <a:p>
            <a:pPr marL="171450" indent="-171450">
              <a:buFont typeface="Calibri"/>
              <a:buChar char="-"/>
            </a:pPr>
            <a:r>
              <a:rPr lang="en-US"/>
              <a:t>• Hoe en </a:t>
            </a:r>
            <a:r>
              <a:rPr lang="en-US" err="1"/>
              <a:t>welke</a:t>
            </a:r>
            <a:r>
              <a:rPr lang="en-US"/>
              <a:t> </a:t>
            </a:r>
            <a:r>
              <a:rPr lang="en-US" err="1"/>
              <a:t>prioriteiten</a:t>
            </a:r>
            <a:r>
              <a:rPr lang="en-US"/>
              <a:t> </a:t>
            </a:r>
            <a:r>
              <a:rPr lang="en-US" err="1"/>
              <a:t>leggen</a:t>
            </a:r>
            <a:r>
              <a:rPr lang="en-US"/>
              <a:t> </a:t>
            </a:r>
            <a:r>
              <a:rPr lang="en-US" err="1"/>
              <a:t>jullie</a:t>
            </a:r>
            <a:r>
              <a:rPr lang="en-US"/>
              <a:t> </a:t>
            </a:r>
            <a:r>
              <a:rPr lang="en-US" err="1"/>
              <a:t>binnen</a:t>
            </a:r>
            <a:r>
              <a:rPr lang="en-US"/>
              <a:t> de </a:t>
            </a:r>
            <a:r>
              <a:rPr lang="en-US" err="1"/>
              <a:t>leerstof</a:t>
            </a:r>
            <a:r>
              <a:rPr lang="en-US"/>
              <a:t>? </a:t>
            </a:r>
            <a:endParaRPr lang="en-US">
              <a:ea typeface="Calibri"/>
              <a:cs typeface="Calibri"/>
            </a:endParaRPr>
          </a:p>
          <a:p>
            <a:pPr marL="171450" indent="-171450">
              <a:buFont typeface="Calibri"/>
              <a:buChar char="-"/>
            </a:pPr>
            <a:r>
              <a:rPr lang="en-US"/>
              <a:t>• </a:t>
            </a:r>
            <a:r>
              <a:rPr lang="en-US" err="1"/>
              <a:t>Wordt</a:t>
            </a:r>
            <a:r>
              <a:rPr lang="en-US"/>
              <a:t> de </a:t>
            </a:r>
            <a:r>
              <a:rPr lang="en-US" err="1"/>
              <a:t>leerstof</a:t>
            </a:r>
            <a:r>
              <a:rPr lang="en-US"/>
              <a:t> van taal en </a:t>
            </a:r>
            <a:r>
              <a:rPr lang="en-US" err="1"/>
              <a:t>rekenen</a:t>
            </a:r>
            <a:r>
              <a:rPr lang="en-US"/>
              <a:t> </a:t>
            </a:r>
            <a:r>
              <a:rPr lang="en-US" err="1"/>
              <a:t>aangeboden</a:t>
            </a:r>
            <a:r>
              <a:rPr lang="en-US"/>
              <a:t> tot en met het </a:t>
            </a:r>
            <a:r>
              <a:rPr lang="en-US" err="1"/>
              <a:t>niveau</a:t>
            </a:r>
            <a:r>
              <a:rPr lang="en-US"/>
              <a:t> van </a:t>
            </a:r>
            <a:r>
              <a:rPr lang="en-US" err="1"/>
              <a:t>groep</a:t>
            </a:r>
            <a:r>
              <a:rPr lang="en-US"/>
              <a:t> 8? </a:t>
            </a:r>
          </a:p>
          <a:p>
            <a:pPr marL="171450" indent="-171450">
              <a:buFont typeface="Calibri"/>
              <a:buChar char="-"/>
            </a:pPr>
            <a:r>
              <a:rPr lang="en-US"/>
              <a:t>• Welke </a:t>
            </a:r>
            <a:r>
              <a:rPr lang="en-US" err="1"/>
              <a:t>leerlingen</a:t>
            </a:r>
            <a:r>
              <a:rPr lang="en-US"/>
              <a:t> </a:t>
            </a:r>
            <a:r>
              <a:rPr lang="en-US" err="1"/>
              <a:t>krijgen</a:t>
            </a:r>
            <a:r>
              <a:rPr lang="en-US"/>
              <a:t> extra </a:t>
            </a:r>
            <a:r>
              <a:rPr lang="en-US" err="1"/>
              <a:t>tijd</a:t>
            </a:r>
            <a:r>
              <a:rPr lang="en-US"/>
              <a:t> om </a:t>
            </a:r>
            <a:r>
              <a:rPr lang="en-US" err="1"/>
              <a:t>zich</a:t>
            </a:r>
            <a:r>
              <a:rPr lang="en-US"/>
              <a:t> het </a:t>
            </a:r>
            <a:r>
              <a:rPr lang="en-US" err="1"/>
              <a:t>aanbod</a:t>
            </a:r>
            <a:r>
              <a:rPr lang="en-US"/>
              <a:t> eigen te </a:t>
            </a:r>
            <a:r>
              <a:rPr lang="en-US" err="1"/>
              <a:t>maken</a:t>
            </a:r>
            <a:r>
              <a:rPr lang="en-US"/>
              <a:t>? </a:t>
            </a:r>
          </a:p>
          <a:p>
            <a:pPr marL="171450" indent="-171450">
              <a:buFont typeface="Calibri"/>
              <a:buChar char="-"/>
            </a:pPr>
            <a:r>
              <a:rPr lang="en-US"/>
              <a:t>• Hoe </a:t>
            </a:r>
            <a:r>
              <a:rPr lang="en-US" err="1"/>
              <a:t>worden</a:t>
            </a:r>
            <a:r>
              <a:rPr lang="en-US"/>
              <a:t> </a:t>
            </a:r>
            <a:r>
              <a:rPr lang="en-US" err="1"/>
              <a:t>hiaten</a:t>
            </a:r>
            <a:r>
              <a:rPr lang="en-US"/>
              <a:t> in de </a:t>
            </a:r>
            <a:r>
              <a:rPr lang="en-US" err="1"/>
              <a:t>leerstof</a:t>
            </a:r>
            <a:r>
              <a:rPr lang="en-US"/>
              <a:t> </a:t>
            </a:r>
            <a:r>
              <a:rPr lang="en-US" err="1"/>
              <a:t>bij</a:t>
            </a:r>
            <a:r>
              <a:rPr lang="en-US"/>
              <a:t> </a:t>
            </a:r>
            <a:r>
              <a:rPr lang="en-US" err="1"/>
              <a:t>specifieke</a:t>
            </a:r>
            <a:r>
              <a:rPr lang="en-US"/>
              <a:t> </a:t>
            </a:r>
            <a:r>
              <a:rPr lang="en-US" err="1"/>
              <a:t>leerlingen</a:t>
            </a:r>
            <a:r>
              <a:rPr lang="en-US"/>
              <a:t> </a:t>
            </a:r>
            <a:r>
              <a:rPr lang="en-US" err="1"/>
              <a:t>structureel</a:t>
            </a:r>
            <a:r>
              <a:rPr lang="en-US"/>
              <a:t> </a:t>
            </a:r>
            <a:r>
              <a:rPr lang="en-US" err="1"/>
              <a:t>weggewerkt</a:t>
            </a:r>
            <a:r>
              <a:rPr lang="en-US"/>
              <a:t>? Welke </a:t>
            </a:r>
            <a:r>
              <a:rPr lang="en-US" err="1"/>
              <a:t>voorzieningen</a:t>
            </a:r>
            <a:r>
              <a:rPr lang="en-US"/>
              <a:t> </a:t>
            </a:r>
            <a:r>
              <a:rPr lang="en-US" err="1"/>
              <a:t>heeft</a:t>
            </a:r>
            <a:r>
              <a:rPr lang="en-US"/>
              <a:t> de school </a:t>
            </a:r>
            <a:r>
              <a:rPr lang="en-US" err="1"/>
              <a:t>hiervoor</a:t>
            </a:r>
            <a:r>
              <a:rPr lang="en-US"/>
              <a:t>? Welke </a:t>
            </a:r>
            <a:r>
              <a:rPr lang="en-US" err="1"/>
              <a:t>afspraken</a:t>
            </a:r>
            <a:r>
              <a:rPr lang="en-US"/>
              <a:t> </a:t>
            </a:r>
            <a:r>
              <a:rPr lang="en-US" err="1"/>
              <a:t>zijn</a:t>
            </a:r>
            <a:r>
              <a:rPr lang="en-US"/>
              <a:t> </a:t>
            </a:r>
            <a:r>
              <a:rPr lang="en-US" err="1"/>
              <a:t>hiervoor</a:t>
            </a:r>
            <a:r>
              <a:rPr lang="en-US"/>
              <a:t>? (</a:t>
            </a:r>
            <a:r>
              <a:rPr lang="en-US" err="1"/>
              <a:t>huiswerk</a:t>
            </a:r>
            <a:r>
              <a:rPr lang="en-US"/>
              <a:t>, </a:t>
            </a:r>
            <a:r>
              <a:rPr lang="en-US" err="1"/>
              <a:t>préteaching</a:t>
            </a:r>
            <a:r>
              <a:rPr lang="en-US"/>
              <a:t>, </a:t>
            </a:r>
            <a:r>
              <a:rPr lang="en-US" err="1"/>
              <a:t>meer</a:t>
            </a:r>
            <a:r>
              <a:rPr lang="en-US"/>
              <a:t> </a:t>
            </a:r>
            <a:r>
              <a:rPr lang="en-US" err="1"/>
              <a:t>oefentijd</a:t>
            </a:r>
            <a:r>
              <a:rPr lang="en-US"/>
              <a:t>) </a:t>
            </a:r>
          </a:p>
          <a:p>
            <a:pPr marL="171450" indent="-171450">
              <a:buFont typeface="Calibri"/>
              <a:buChar char="-"/>
            </a:pPr>
            <a:r>
              <a:rPr lang="en-US"/>
              <a:t>• Hoe </a:t>
            </a:r>
            <a:r>
              <a:rPr lang="en-US" err="1"/>
              <a:t>bedienen</a:t>
            </a:r>
            <a:r>
              <a:rPr lang="en-US"/>
              <a:t> </a:t>
            </a:r>
            <a:r>
              <a:rPr lang="en-US" err="1"/>
              <a:t>jullie</a:t>
            </a:r>
            <a:r>
              <a:rPr lang="en-US"/>
              <a:t> de </a:t>
            </a:r>
            <a:r>
              <a:rPr lang="en-US" err="1"/>
              <a:t>meer-begaafde</a:t>
            </a:r>
            <a:r>
              <a:rPr lang="en-US"/>
              <a:t> </a:t>
            </a:r>
            <a:r>
              <a:rPr lang="en-US" err="1"/>
              <a:t>leerlingen</a:t>
            </a:r>
            <a:r>
              <a:rPr lang="en-US"/>
              <a:t>? </a:t>
            </a:r>
            <a:endParaRPr lang="en-US">
              <a:ea typeface="Calibri"/>
              <a:cs typeface="Calibri"/>
            </a:endParaRPr>
          </a:p>
          <a:p>
            <a:pPr marL="171450" indent="-171450">
              <a:buFont typeface="Calibri"/>
              <a:buChar char="-"/>
            </a:pPr>
            <a:endParaRPr lang="en-US">
              <a:ea typeface="Calibri"/>
              <a:cs typeface="Calibri"/>
            </a:endParaRPr>
          </a:p>
          <a:p>
            <a:pPr marL="171450" indent="-171450">
              <a:buFont typeface="Calibri"/>
              <a:buChar char="-"/>
            </a:pPr>
            <a:r>
              <a:rPr lang="en-US"/>
              <a:t>II.2 </a:t>
            </a:r>
            <a:r>
              <a:rPr lang="en-US" err="1"/>
              <a:t>Wordt</a:t>
            </a:r>
            <a:r>
              <a:rPr lang="en-US"/>
              <a:t> er </a:t>
            </a:r>
            <a:r>
              <a:rPr lang="en-US" err="1"/>
              <a:t>goed</a:t>
            </a:r>
            <a:r>
              <a:rPr lang="en-US"/>
              <a:t> </a:t>
            </a:r>
            <a:r>
              <a:rPr lang="en-US" err="1"/>
              <a:t>lesgegeven</a:t>
            </a:r>
            <a:r>
              <a:rPr lang="en-US"/>
              <a:t>? </a:t>
            </a:r>
            <a:endParaRPr lang="en-US">
              <a:ea typeface="Calibri"/>
              <a:cs typeface="Calibri"/>
            </a:endParaRPr>
          </a:p>
          <a:p>
            <a:pPr marL="171450" indent="-171450">
              <a:buFont typeface="Calibri"/>
              <a:buChar char="-"/>
            </a:pPr>
            <a:r>
              <a:rPr lang="en-US"/>
              <a:t>• </a:t>
            </a:r>
            <a:r>
              <a:rPr lang="en-US" err="1"/>
              <a:t>Hebben</a:t>
            </a:r>
            <a:r>
              <a:rPr lang="en-US"/>
              <a:t> </a:t>
            </a:r>
            <a:r>
              <a:rPr lang="en-US" err="1"/>
              <a:t>jullie</a:t>
            </a:r>
            <a:r>
              <a:rPr lang="en-US"/>
              <a:t> </a:t>
            </a:r>
            <a:r>
              <a:rPr lang="en-US" err="1"/>
              <a:t>hoge</a:t>
            </a:r>
            <a:r>
              <a:rPr lang="en-US"/>
              <a:t> </a:t>
            </a:r>
            <a:r>
              <a:rPr lang="en-US" err="1"/>
              <a:t>ambities</a:t>
            </a:r>
            <a:r>
              <a:rPr lang="en-US"/>
              <a:t> en </a:t>
            </a:r>
            <a:r>
              <a:rPr lang="en-US" err="1"/>
              <a:t>verwachtingen</a:t>
            </a:r>
            <a:r>
              <a:rPr lang="en-US"/>
              <a:t> van </a:t>
            </a:r>
            <a:r>
              <a:rPr lang="en-US" err="1"/>
              <a:t>jullie</a:t>
            </a:r>
            <a:r>
              <a:rPr lang="en-US"/>
              <a:t> </a:t>
            </a:r>
            <a:r>
              <a:rPr lang="en-US" err="1"/>
              <a:t>leerlingen</a:t>
            </a:r>
            <a:r>
              <a:rPr lang="en-US"/>
              <a:t>? Is er </a:t>
            </a:r>
            <a:r>
              <a:rPr lang="en-US" err="1"/>
              <a:t>een</a:t>
            </a:r>
            <a:r>
              <a:rPr lang="en-US"/>
              <a:t> </a:t>
            </a:r>
            <a:r>
              <a:rPr lang="en-US" err="1"/>
              <a:t>gezamenlijk</a:t>
            </a:r>
            <a:r>
              <a:rPr lang="en-US"/>
              <a:t> </a:t>
            </a:r>
            <a:r>
              <a:rPr lang="en-US" err="1"/>
              <a:t>gedeeld</a:t>
            </a:r>
            <a:r>
              <a:rPr lang="en-US"/>
              <a:t> </a:t>
            </a:r>
            <a:r>
              <a:rPr lang="en-US" err="1"/>
              <a:t>beeld</a:t>
            </a:r>
            <a:r>
              <a:rPr lang="en-US"/>
              <a:t> over wat </a:t>
            </a:r>
            <a:r>
              <a:rPr lang="en-US" err="1"/>
              <a:t>jullie</a:t>
            </a:r>
            <a:r>
              <a:rPr lang="en-US"/>
              <a:t> </a:t>
            </a:r>
            <a:r>
              <a:rPr lang="en-US" err="1"/>
              <a:t>onder</a:t>
            </a:r>
            <a:r>
              <a:rPr lang="en-US"/>
              <a:t> </a:t>
            </a:r>
            <a:r>
              <a:rPr lang="en-US" err="1"/>
              <a:t>een</a:t>
            </a:r>
            <a:r>
              <a:rPr lang="en-US"/>
              <a:t> </a:t>
            </a:r>
            <a:r>
              <a:rPr lang="en-US" err="1"/>
              <a:t>goede</a:t>
            </a:r>
            <a:r>
              <a:rPr lang="en-US"/>
              <a:t> les </a:t>
            </a:r>
            <a:r>
              <a:rPr lang="en-US" err="1"/>
              <a:t>verstaan</a:t>
            </a:r>
            <a:r>
              <a:rPr lang="en-US"/>
              <a:t>? </a:t>
            </a:r>
            <a:r>
              <a:rPr lang="en-US" err="1"/>
              <a:t>Zijn</a:t>
            </a:r>
            <a:r>
              <a:rPr lang="en-US"/>
              <a:t> er </a:t>
            </a:r>
            <a:r>
              <a:rPr lang="en-US" err="1"/>
              <a:t>schoolbrede</a:t>
            </a:r>
            <a:r>
              <a:rPr lang="en-US"/>
              <a:t> </a:t>
            </a:r>
            <a:r>
              <a:rPr lang="en-US" err="1"/>
              <a:t>afspraken</a:t>
            </a:r>
            <a:r>
              <a:rPr lang="en-US"/>
              <a:t> over hoe </a:t>
            </a:r>
            <a:r>
              <a:rPr lang="en-US" err="1"/>
              <a:t>een</a:t>
            </a:r>
            <a:r>
              <a:rPr lang="en-US"/>
              <a:t> les </a:t>
            </a:r>
            <a:r>
              <a:rPr lang="en-US" err="1"/>
              <a:t>eruit</a:t>
            </a:r>
            <a:r>
              <a:rPr lang="en-US"/>
              <a:t> </a:t>
            </a:r>
            <a:r>
              <a:rPr lang="en-US" err="1"/>
              <a:t>moet</a:t>
            </a:r>
            <a:r>
              <a:rPr lang="en-US"/>
              <a:t> </a:t>
            </a:r>
            <a:r>
              <a:rPr lang="en-US" err="1"/>
              <a:t>zien</a:t>
            </a:r>
            <a:r>
              <a:rPr lang="en-US"/>
              <a:t>? </a:t>
            </a:r>
            <a:endParaRPr lang="en-US">
              <a:ea typeface="Calibri"/>
              <a:cs typeface="Calibri"/>
            </a:endParaRPr>
          </a:p>
          <a:p>
            <a:pPr marL="171450" indent="-171450">
              <a:buFont typeface="Calibri"/>
              <a:buChar char="-"/>
            </a:pPr>
            <a:r>
              <a:rPr lang="en-US"/>
              <a:t>• Op </a:t>
            </a:r>
            <a:r>
              <a:rPr lang="en-US" err="1"/>
              <a:t>welke</a:t>
            </a:r>
            <a:r>
              <a:rPr lang="en-US"/>
              <a:t> </a:t>
            </a:r>
            <a:r>
              <a:rPr lang="en-US" err="1"/>
              <a:t>wijze</a:t>
            </a:r>
            <a:r>
              <a:rPr lang="en-US"/>
              <a:t> </a:t>
            </a:r>
            <a:r>
              <a:rPr lang="en-US" err="1"/>
              <a:t>wordt</a:t>
            </a:r>
            <a:r>
              <a:rPr lang="en-US"/>
              <a:t> </a:t>
            </a:r>
            <a:r>
              <a:rPr lang="en-US" err="1"/>
              <a:t>gewerkt</a:t>
            </a:r>
            <a:r>
              <a:rPr lang="en-US"/>
              <a:t> </a:t>
            </a:r>
            <a:r>
              <a:rPr lang="en-US" err="1"/>
              <a:t>aan</a:t>
            </a:r>
            <a:r>
              <a:rPr lang="en-US"/>
              <a:t> de planning van het </a:t>
            </a:r>
            <a:r>
              <a:rPr lang="en-US" err="1"/>
              <a:t>onderwijs</a:t>
            </a:r>
            <a:r>
              <a:rPr lang="en-US"/>
              <a:t> en </a:t>
            </a:r>
            <a:r>
              <a:rPr lang="en-US" err="1"/>
              <a:t>afstemming</a:t>
            </a:r>
            <a:r>
              <a:rPr lang="en-US"/>
              <a:t> van de </a:t>
            </a:r>
            <a:r>
              <a:rPr lang="en-US" err="1"/>
              <a:t>instructie</a:t>
            </a:r>
            <a:r>
              <a:rPr lang="en-US"/>
              <a:t>? </a:t>
            </a:r>
            <a:r>
              <a:rPr lang="en-US" err="1"/>
              <a:t>Doet</a:t>
            </a:r>
            <a:r>
              <a:rPr lang="en-US"/>
              <a:t> </a:t>
            </a:r>
            <a:r>
              <a:rPr lang="en-US" err="1"/>
              <a:t>iedereen</a:t>
            </a:r>
            <a:r>
              <a:rPr lang="en-US"/>
              <a:t> </a:t>
            </a:r>
            <a:r>
              <a:rPr lang="en-US" err="1"/>
              <a:t>dit</a:t>
            </a:r>
            <a:r>
              <a:rPr lang="en-US"/>
              <a:t> op </a:t>
            </a:r>
            <a:r>
              <a:rPr lang="en-US" err="1"/>
              <a:t>eenzelfde</a:t>
            </a:r>
            <a:r>
              <a:rPr lang="en-US"/>
              <a:t> </a:t>
            </a:r>
            <a:r>
              <a:rPr lang="en-US" err="1"/>
              <a:t>manier</a:t>
            </a:r>
            <a:r>
              <a:rPr lang="en-US"/>
              <a:t>? </a:t>
            </a:r>
          </a:p>
          <a:p>
            <a:pPr marL="171450" indent="-171450">
              <a:buFont typeface="Calibri"/>
              <a:buChar char="-"/>
            </a:pPr>
            <a:r>
              <a:rPr lang="en-US"/>
              <a:t>• Worden er </a:t>
            </a:r>
            <a:r>
              <a:rPr lang="en-US" err="1"/>
              <a:t>beredeneerde</a:t>
            </a:r>
            <a:r>
              <a:rPr lang="en-US"/>
              <a:t> </a:t>
            </a:r>
            <a:r>
              <a:rPr lang="en-US" err="1"/>
              <a:t>keuzes</a:t>
            </a:r>
            <a:r>
              <a:rPr lang="en-US"/>
              <a:t> </a:t>
            </a:r>
            <a:r>
              <a:rPr lang="en-US" err="1"/>
              <a:t>gemaakt</a:t>
            </a:r>
            <a:r>
              <a:rPr lang="en-US"/>
              <a:t>? Wat </a:t>
            </a:r>
            <a:r>
              <a:rPr lang="en-US" err="1"/>
              <a:t>ligt</a:t>
            </a:r>
            <a:r>
              <a:rPr lang="en-US"/>
              <a:t> </a:t>
            </a:r>
            <a:r>
              <a:rPr lang="en-US" err="1"/>
              <a:t>daaraan</a:t>
            </a:r>
            <a:r>
              <a:rPr lang="en-US"/>
              <a:t> ten </a:t>
            </a:r>
            <a:r>
              <a:rPr lang="en-US" err="1"/>
              <a:t>grondslag</a:t>
            </a:r>
            <a:r>
              <a:rPr lang="en-US"/>
              <a:t>? In </a:t>
            </a:r>
            <a:r>
              <a:rPr lang="en-US" err="1"/>
              <a:t>welke</a:t>
            </a:r>
            <a:r>
              <a:rPr lang="en-US"/>
              <a:t> mate </a:t>
            </a:r>
            <a:r>
              <a:rPr lang="en-US" err="1"/>
              <a:t>kunnen</a:t>
            </a:r>
            <a:r>
              <a:rPr lang="en-US"/>
              <a:t>/ </a:t>
            </a:r>
            <a:r>
              <a:rPr lang="en-US" err="1"/>
              <a:t>durven</a:t>
            </a:r>
            <a:r>
              <a:rPr lang="en-US"/>
              <a:t> </a:t>
            </a:r>
            <a:r>
              <a:rPr lang="en-US" err="1"/>
              <a:t>jullie</a:t>
            </a:r>
            <a:r>
              <a:rPr lang="en-US"/>
              <a:t> </a:t>
            </a:r>
            <a:r>
              <a:rPr lang="en-US" err="1"/>
              <a:t>beredeneerde</a:t>
            </a:r>
            <a:r>
              <a:rPr lang="en-US"/>
              <a:t> </a:t>
            </a:r>
            <a:r>
              <a:rPr lang="en-US" err="1"/>
              <a:t>keuzes</a:t>
            </a:r>
            <a:r>
              <a:rPr lang="en-US"/>
              <a:t> te </a:t>
            </a:r>
            <a:r>
              <a:rPr lang="en-US" err="1"/>
              <a:t>maken</a:t>
            </a:r>
            <a:r>
              <a:rPr lang="en-US"/>
              <a:t> </a:t>
            </a:r>
            <a:r>
              <a:rPr lang="en-US" err="1"/>
              <a:t>uit</a:t>
            </a:r>
            <a:r>
              <a:rPr lang="en-US"/>
              <a:t> de </a:t>
            </a:r>
            <a:r>
              <a:rPr lang="en-US" err="1"/>
              <a:t>methodes</a:t>
            </a:r>
            <a:r>
              <a:rPr lang="en-US"/>
              <a:t>? </a:t>
            </a:r>
          </a:p>
          <a:p>
            <a:pPr marL="171450" indent="-171450">
              <a:buFont typeface="Calibri"/>
              <a:buChar char="-"/>
            </a:pPr>
            <a:r>
              <a:rPr lang="en-US"/>
              <a:t>• Hoe </a:t>
            </a:r>
            <a:r>
              <a:rPr lang="en-US" err="1"/>
              <a:t>worden</a:t>
            </a:r>
            <a:r>
              <a:rPr lang="en-US"/>
              <a:t> </a:t>
            </a:r>
            <a:r>
              <a:rPr lang="en-US" err="1"/>
              <a:t>leraren</a:t>
            </a:r>
            <a:r>
              <a:rPr lang="en-US"/>
              <a:t> </a:t>
            </a:r>
            <a:r>
              <a:rPr lang="en-US" err="1"/>
              <a:t>ondersteund</a:t>
            </a:r>
            <a:r>
              <a:rPr lang="en-US"/>
              <a:t> </a:t>
            </a:r>
            <a:r>
              <a:rPr lang="en-US" err="1"/>
              <a:t>bij</a:t>
            </a:r>
            <a:r>
              <a:rPr lang="en-US"/>
              <a:t> het </a:t>
            </a:r>
            <a:r>
              <a:rPr lang="en-US" err="1"/>
              <a:t>ontwikkelen</a:t>
            </a:r>
            <a:r>
              <a:rPr lang="en-US"/>
              <a:t> van de </a:t>
            </a:r>
            <a:r>
              <a:rPr lang="en-US" err="1"/>
              <a:t>vaardigheden</a:t>
            </a:r>
            <a:r>
              <a:rPr lang="en-US"/>
              <a:t> die </a:t>
            </a:r>
            <a:r>
              <a:rPr lang="en-US" err="1"/>
              <a:t>hiervoor</a:t>
            </a:r>
            <a:r>
              <a:rPr lang="en-US"/>
              <a:t> </a:t>
            </a:r>
            <a:r>
              <a:rPr lang="en-US" err="1"/>
              <a:t>nodig</a:t>
            </a:r>
            <a:r>
              <a:rPr lang="en-US"/>
              <a:t> </a:t>
            </a:r>
            <a:r>
              <a:rPr lang="en-US" err="1"/>
              <a:t>zijn</a:t>
            </a:r>
            <a:r>
              <a:rPr lang="en-US"/>
              <a:t>? </a:t>
            </a:r>
          </a:p>
          <a:p>
            <a:pPr marL="171450" indent="-171450">
              <a:buFont typeface="Calibri"/>
              <a:buChar char="-"/>
            </a:pPr>
            <a:endParaRPr lang="en-US"/>
          </a:p>
          <a:p>
            <a:r>
              <a:rPr lang="en-US"/>
              <a:t>II.3 </a:t>
            </a:r>
            <a:r>
              <a:rPr lang="en-US" err="1"/>
              <a:t>Voelen</a:t>
            </a:r>
            <a:r>
              <a:rPr lang="en-US"/>
              <a:t> </a:t>
            </a:r>
            <a:r>
              <a:rPr lang="en-US" err="1"/>
              <a:t>leerlingen</a:t>
            </a:r>
            <a:r>
              <a:rPr lang="en-US"/>
              <a:t> </a:t>
            </a:r>
            <a:r>
              <a:rPr lang="en-US" err="1"/>
              <a:t>zich</a:t>
            </a:r>
            <a:r>
              <a:rPr lang="en-US"/>
              <a:t> </a:t>
            </a:r>
            <a:r>
              <a:rPr lang="en-US" err="1"/>
              <a:t>veilig</a:t>
            </a:r>
            <a:r>
              <a:rPr lang="en-US"/>
              <a:t> en </a:t>
            </a:r>
            <a:r>
              <a:rPr lang="en-US" err="1"/>
              <a:t>uitgedaagd</a:t>
            </a:r>
            <a:r>
              <a:rPr lang="en-US"/>
              <a:t>? </a:t>
            </a:r>
          </a:p>
          <a:p>
            <a:pPr marL="171450" indent="-171450">
              <a:buFont typeface="Calibri"/>
              <a:buChar char="-"/>
            </a:pPr>
            <a:r>
              <a:rPr lang="en-US"/>
              <a:t>• </a:t>
            </a:r>
            <a:r>
              <a:rPr lang="en-US" err="1"/>
              <a:t>Zijn</a:t>
            </a:r>
            <a:r>
              <a:rPr lang="en-US"/>
              <a:t> er op </a:t>
            </a:r>
            <a:r>
              <a:rPr lang="en-US" err="1"/>
              <a:t>schoolniveau</a:t>
            </a:r>
            <a:r>
              <a:rPr lang="en-US"/>
              <a:t> </a:t>
            </a:r>
            <a:r>
              <a:rPr lang="en-US" err="1"/>
              <a:t>afspraken</a:t>
            </a:r>
            <a:r>
              <a:rPr lang="en-US"/>
              <a:t> </a:t>
            </a:r>
            <a:r>
              <a:rPr lang="en-US" err="1"/>
              <a:t>gemaakt</a:t>
            </a:r>
            <a:r>
              <a:rPr lang="en-US"/>
              <a:t> over </a:t>
            </a:r>
            <a:r>
              <a:rPr lang="en-US" err="1"/>
              <a:t>een</a:t>
            </a:r>
            <a:r>
              <a:rPr lang="en-US"/>
              <a:t> </a:t>
            </a:r>
            <a:r>
              <a:rPr lang="en-US" err="1"/>
              <a:t>goede</a:t>
            </a:r>
            <a:r>
              <a:rPr lang="en-US"/>
              <a:t> </a:t>
            </a:r>
            <a:r>
              <a:rPr lang="en-US" err="1"/>
              <a:t>werksfeer</a:t>
            </a:r>
            <a:r>
              <a:rPr lang="en-US"/>
              <a:t>? </a:t>
            </a:r>
            <a:endParaRPr lang="en-US">
              <a:ea typeface="Calibri"/>
              <a:cs typeface="Calibri"/>
            </a:endParaRPr>
          </a:p>
          <a:p>
            <a:pPr marL="171450" indent="-171450">
              <a:buFont typeface="Calibri"/>
              <a:buChar char="-"/>
            </a:pPr>
            <a:r>
              <a:rPr lang="en-US"/>
              <a:t>• Welke </a:t>
            </a:r>
            <a:r>
              <a:rPr lang="en-US" err="1"/>
              <a:t>gemeenschappelijke</a:t>
            </a:r>
            <a:r>
              <a:rPr lang="en-US"/>
              <a:t> </a:t>
            </a:r>
            <a:r>
              <a:rPr lang="en-US" err="1"/>
              <a:t>afspraken</a:t>
            </a:r>
            <a:r>
              <a:rPr lang="en-US"/>
              <a:t> </a:t>
            </a:r>
            <a:r>
              <a:rPr lang="en-US" err="1"/>
              <a:t>hebben</a:t>
            </a:r>
            <a:r>
              <a:rPr lang="en-US"/>
              <a:t> </a:t>
            </a:r>
            <a:r>
              <a:rPr lang="en-US" err="1"/>
              <a:t>jullie</a:t>
            </a:r>
            <a:r>
              <a:rPr lang="en-US"/>
              <a:t> over </a:t>
            </a:r>
            <a:r>
              <a:rPr lang="en-US" err="1"/>
              <a:t>een</a:t>
            </a:r>
            <a:r>
              <a:rPr lang="en-US"/>
              <a:t> taal- en </a:t>
            </a:r>
            <a:r>
              <a:rPr lang="en-US" err="1"/>
              <a:t>rekenrijke</a:t>
            </a:r>
            <a:r>
              <a:rPr lang="en-US"/>
              <a:t> </a:t>
            </a:r>
            <a:r>
              <a:rPr lang="en-US" err="1"/>
              <a:t>leeromgeving</a:t>
            </a:r>
            <a:r>
              <a:rPr lang="en-US"/>
              <a:t> in de </a:t>
            </a:r>
            <a:r>
              <a:rPr lang="en-US" err="1"/>
              <a:t>groepen</a:t>
            </a:r>
            <a:r>
              <a:rPr lang="en-US"/>
              <a:t>? • Welke </a:t>
            </a:r>
            <a:r>
              <a:rPr lang="en-US" err="1"/>
              <a:t>afspraken</a:t>
            </a:r>
            <a:r>
              <a:rPr lang="en-US"/>
              <a:t> </a:t>
            </a:r>
            <a:r>
              <a:rPr lang="en-US" err="1"/>
              <a:t>hebben</a:t>
            </a:r>
            <a:r>
              <a:rPr lang="en-US"/>
              <a:t> </a:t>
            </a:r>
            <a:r>
              <a:rPr lang="en-US" err="1"/>
              <a:t>jullie</a:t>
            </a:r>
            <a:r>
              <a:rPr lang="en-US"/>
              <a:t> over regels met </a:t>
            </a:r>
            <a:r>
              <a:rPr lang="en-US" err="1"/>
              <a:t>leerlingen</a:t>
            </a:r>
            <a:r>
              <a:rPr lang="en-US"/>
              <a:t>? Hoe </a:t>
            </a:r>
            <a:r>
              <a:rPr lang="en-US" err="1"/>
              <a:t>handhaven</a:t>
            </a:r>
            <a:r>
              <a:rPr lang="en-US"/>
              <a:t> </a:t>
            </a:r>
            <a:r>
              <a:rPr lang="en-US" err="1"/>
              <a:t>jullie</a:t>
            </a:r>
            <a:r>
              <a:rPr lang="en-US"/>
              <a:t> de regels en </a:t>
            </a:r>
            <a:r>
              <a:rPr lang="en-US" err="1"/>
              <a:t>afspraken</a:t>
            </a:r>
            <a:r>
              <a:rPr lang="en-US"/>
              <a:t>? </a:t>
            </a:r>
            <a:r>
              <a:rPr lang="en-US" err="1"/>
              <a:t>Zijn</a:t>
            </a:r>
            <a:r>
              <a:rPr lang="en-US"/>
              <a:t> </a:t>
            </a:r>
            <a:r>
              <a:rPr lang="en-US" err="1"/>
              <a:t>deze</a:t>
            </a:r>
            <a:r>
              <a:rPr lang="en-US"/>
              <a:t> </a:t>
            </a:r>
            <a:r>
              <a:rPr lang="en-US" err="1"/>
              <a:t>zichtbaar</a:t>
            </a:r>
            <a:r>
              <a:rPr lang="en-US"/>
              <a:t> in de school? En in de </a:t>
            </a:r>
            <a:r>
              <a:rPr lang="en-US" err="1"/>
              <a:t>lokalen</a:t>
            </a:r>
            <a:r>
              <a:rPr lang="en-US"/>
              <a:t>? </a:t>
            </a:r>
            <a:r>
              <a:rPr lang="en-US" err="1"/>
              <a:t>Zijn</a:t>
            </a:r>
            <a:r>
              <a:rPr lang="en-US"/>
              <a:t> </a:t>
            </a:r>
            <a:r>
              <a:rPr lang="en-US" err="1"/>
              <a:t>deze</a:t>
            </a:r>
            <a:r>
              <a:rPr lang="en-US"/>
              <a:t> </a:t>
            </a:r>
            <a:r>
              <a:rPr lang="en-US" err="1"/>
              <a:t>ook</a:t>
            </a:r>
            <a:r>
              <a:rPr lang="en-US"/>
              <a:t> </a:t>
            </a:r>
            <a:r>
              <a:rPr lang="en-US" err="1"/>
              <a:t>duidelijk</a:t>
            </a:r>
            <a:r>
              <a:rPr lang="en-US"/>
              <a:t> </a:t>
            </a:r>
            <a:r>
              <a:rPr lang="en-US" err="1"/>
              <a:t>voor</a:t>
            </a:r>
            <a:r>
              <a:rPr lang="en-US"/>
              <a:t> </a:t>
            </a:r>
            <a:r>
              <a:rPr lang="en-US" err="1"/>
              <a:t>ouders</a:t>
            </a:r>
            <a:r>
              <a:rPr lang="en-US"/>
              <a:t> (</a:t>
            </a:r>
            <a:r>
              <a:rPr lang="en-US" err="1"/>
              <a:t>schoolgids</a:t>
            </a:r>
            <a:r>
              <a:rPr lang="en-US"/>
              <a:t>)? </a:t>
            </a:r>
            <a:r>
              <a:rPr lang="en-US" err="1"/>
              <a:t>Hebben</a:t>
            </a:r>
            <a:r>
              <a:rPr lang="en-US"/>
              <a:t> </a:t>
            </a:r>
            <a:r>
              <a:rPr lang="en-US" err="1"/>
              <a:t>jullie</a:t>
            </a:r>
            <a:r>
              <a:rPr lang="en-US"/>
              <a:t> </a:t>
            </a:r>
            <a:r>
              <a:rPr lang="en-US" err="1"/>
              <a:t>een</a:t>
            </a:r>
            <a:r>
              <a:rPr lang="en-US"/>
              <a:t> </a:t>
            </a:r>
            <a:r>
              <a:rPr lang="en-US" err="1"/>
              <a:t>duidelijk</a:t>
            </a:r>
            <a:r>
              <a:rPr lang="en-US"/>
              <a:t> </a:t>
            </a:r>
            <a:r>
              <a:rPr lang="en-US" err="1"/>
              <a:t>veiligheidsbeleid</a:t>
            </a:r>
            <a:r>
              <a:rPr lang="en-US"/>
              <a:t>? II.4 </a:t>
            </a:r>
            <a:r>
              <a:rPr lang="en-US" err="1"/>
              <a:t>Wordt</a:t>
            </a:r>
            <a:r>
              <a:rPr lang="en-US"/>
              <a:t> er </a:t>
            </a:r>
            <a:r>
              <a:rPr lang="en-US" err="1"/>
              <a:t>gelet</a:t>
            </a:r>
            <a:r>
              <a:rPr lang="en-US"/>
              <a:t> op de kwaliteit • </a:t>
            </a:r>
            <a:r>
              <a:rPr lang="en-US" err="1"/>
              <a:t>Vinden</a:t>
            </a:r>
            <a:r>
              <a:rPr lang="en-US"/>
              <a:t> er </a:t>
            </a:r>
            <a:r>
              <a:rPr lang="en-US" err="1"/>
              <a:t>systematisch</a:t>
            </a:r>
            <a:r>
              <a:rPr lang="en-US"/>
              <a:t> </a:t>
            </a:r>
            <a:r>
              <a:rPr lang="en-US" err="1"/>
              <a:t>klassenbezoeken</a:t>
            </a:r>
            <a:r>
              <a:rPr lang="en-US"/>
              <a:t> </a:t>
            </a:r>
            <a:r>
              <a:rPr lang="en-US" err="1"/>
              <a:t>plaats</a:t>
            </a:r>
            <a:r>
              <a:rPr lang="en-US"/>
              <a:t>? </a:t>
            </a:r>
            <a:r>
              <a:rPr lang="en-US" err="1"/>
              <a:t>Krijgen</a:t>
            </a:r>
            <a:r>
              <a:rPr lang="en-US"/>
              <a:t> </a:t>
            </a:r>
            <a:r>
              <a:rPr lang="en-US" err="1"/>
              <a:t>leraren</a:t>
            </a:r>
            <a:r>
              <a:rPr lang="en-US"/>
              <a:t> </a:t>
            </a:r>
            <a:r>
              <a:rPr lang="en-US" err="1"/>
              <a:t>regelmatig</a:t>
            </a:r>
            <a:r>
              <a:rPr lang="en-US"/>
              <a:t> feedback (</a:t>
            </a:r>
            <a:r>
              <a:rPr lang="en-US" err="1"/>
              <a:t>leiding</a:t>
            </a:r>
            <a:r>
              <a:rPr lang="en-US"/>
              <a:t>, </a:t>
            </a:r>
            <a:r>
              <a:rPr lang="en-US" err="1"/>
              <a:t>collega’s</a:t>
            </a:r>
            <a:r>
              <a:rPr lang="en-US"/>
              <a:t>)? • Op </a:t>
            </a:r>
            <a:r>
              <a:rPr lang="en-US" err="1"/>
              <a:t>welke</a:t>
            </a:r>
            <a:r>
              <a:rPr lang="en-US"/>
              <a:t> </a:t>
            </a:r>
            <a:r>
              <a:rPr lang="en-US" err="1"/>
              <a:t>wijze</a:t>
            </a:r>
            <a:r>
              <a:rPr lang="en-US"/>
              <a:t> </a:t>
            </a:r>
            <a:r>
              <a:rPr lang="en-US" err="1"/>
              <a:t>worden</a:t>
            </a:r>
            <a:r>
              <a:rPr lang="en-US"/>
              <a:t> lessen </a:t>
            </a:r>
            <a:r>
              <a:rPr lang="en-US" err="1"/>
              <a:t>voorbereid</a:t>
            </a:r>
            <a:r>
              <a:rPr lang="en-US"/>
              <a:t>? Is </a:t>
            </a:r>
            <a:r>
              <a:rPr lang="en-US" err="1"/>
              <a:t>hierbij</a:t>
            </a:r>
            <a:r>
              <a:rPr lang="en-US"/>
              <a:t> </a:t>
            </a:r>
            <a:r>
              <a:rPr lang="en-US" err="1"/>
              <a:t>sprake</a:t>
            </a:r>
            <a:r>
              <a:rPr lang="en-US"/>
              <a:t> van </a:t>
            </a:r>
            <a:r>
              <a:rPr lang="en-US" err="1"/>
              <a:t>gezamenlijkheid</a:t>
            </a:r>
            <a:r>
              <a:rPr lang="en-US"/>
              <a:t>? • Hoe </a:t>
            </a:r>
            <a:r>
              <a:rPr lang="en-US" err="1"/>
              <a:t>analyseert</a:t>
            </a:r>
            <a:r>
              <a:rPr lang="en-US"/>
              <a:t> het team de </a:t>
            </a:r>
            <a:r>
              <a:rPr lang="en-US" err="1"/>
              <a:t>toetsen</a:t>
            </a:r>
            <a:r>
              <a:rPr lang="en-US"/>
              <a:t>? Welke </a:t>
            </a:r>
            <a:r>
              <a:rPr lang="en-US" err="1"/>
              <a:t>consequenties</a:t>
            </a:r>
            <a:r>
              <a:rPr lang="en-US"/>
              <a:t> </a:t>
            </a:r>
            <a:r>
              <a:rPr lang="en-US" err="1"/>
              <a:t>worden</a:t>
            </a:r>
            <a:r>
              <a:rPr lang="en-US"/>
              <a:t> </a:t>
            </a:r>
            <a:r>
              <a:rPr lang="en-US" err="1"/>
              <a:t>getrokken</a:t>
            </a:r>
            <a:r>
              <a:rPr lang="en-US"/>
              <a:t> </a:t>
            </a:r>
            <a:r>
              <a:rPr lang="en-US" err="1"/>
              <a:t>uit</a:t>
            </a:r>
            <a:r>
              <a:rPr lang="en-US"/>
              <a:t> de </a:t>
            </a:r>
            <a:r>
              <a:rPr lang="en-US" err="1"/>
              <a:t>resultaten</a:t>
            </a:r>
            <a:r>
              <a:rPr lang="en-US"/>
              <a:t>? Hoe </a:t>
            </a:r>
            <a:r>
              <a:rPr lang="en-US" err="1"/>
              <a:t>wordt</a:t>
            </a:r>
            <a:r>
              <a:rPr lang="en-US"/>
              <a:t> </a:t>
            </a:r>
            <a:r>
              <a:rPr lang="en-US" err="1"/>
              <a:t>dit</a:t>
            </a:r>
            <a:r>
              <a:rPr lang="en-US"/>
              <a:t> </a:t>
            </a:r>
            <a:r>
              <a:rPr lang="en-US" err="1"/>
              <a:t>gecommuniceerd</a:t>
            </a:r>
            <a:r>
              <a:rPr lang="en-US"/>
              <a:t> met </a:t>
            </a:r>
            <a:r>
              <a:rPr lang="en-US" err="1"/>
              <a:t>leerlingen</a:t>
            </a:r>
            <a:r>
              <a:rPr lang="en-US"/>
              <a:t> en </a:t>
            </a:r>
            <a:r>
              <a:rPr lang="en-US" err="1"/>
              <a:t>ouders</a:t>
            </a:r>
            <a:r>
              <a:rPr lang="en-US"/>
              <a:t>? • Op </a:t>
            </a:r>
            <a:r>
              <a:rPr lang="en-US" err="1"/>
              <a:t>welke</a:t>
            </a:r>
            <a:r>
              <a:rPr lang="en-US"/>
              <a:t> </a:t>
            </a:r>
            <a:r>
              <a:rPr lang="en-US" err="1"/>
              <a:t>wijze</a:t>
            </a:r>
            <a:r>
              <a:rPr lang="en-US"/>
              <a:t> </a:t>
            </a:r>
            <a:r>
              <a:rPr lang="en-US" err="1"/>
              <a:t>wordt</a:t>
            </a:r>
            <a:r>
              <a:rPr lang="en-US"/>
              <a:t> </a:t>
            </a:r>
            <a:r>
              <a:rPr lang="en-US" err="1"/>
              <a:t>een</a:t>
            </a:r>
            <a:r>
              <a:rPr lang="en-US"/>
              <a:t> </a:t>
            </a:r>
            <a:r>
              <a:rPr lang="en-US" err="1"/>
              <a:t>lerende</a:t>
            </a:r>
            <a:r>
              <a:rPr lang="en-US"/>
              <a:t> </a:t>
            </a:r>
            <a:r>
              <a:rPr lang="en-US" err="1"/>
              <a:t>cultuur</a:t>
            </a:r>
            <a:r>
              <a:rPr lang="en-US"/>
              <a:t> </a:t>
            </a:r>
            <a:r>
              <a:rPr lang="en-US" err="1"/>
              <a:t>gestimuleerd</a:t>
            </a:r>
            <a:r>
              <a:rPr lang="en-US"/>
              <a:t>? Wat </a:t>
            </a:r>
            <a:r>
              <a:rPr lang="en-US" err="1"/>
              <a:t>doet</a:t>
            </a:r>
            <a:r>
              <a:rPr lang="en-US"/>
              <a:t> de </a:t>
            </a:r>
            <a:r>
              <a:rPr lang="en-US" err="1"/>
              <a:t>leiding</a:t>
            </a:r>
            <a:r>
              <a:rPr lang="en-US"/>
              <a:t> </a:t>
            </a:r>
            <a:r>
              <a:rPr lang="en-US" err="1"/>
              <a:t>hierin</a:t>
            </a:r>
            <a:r>
              <a:rPr lang="en-US"/>
              <a:t>? Wat </a:t>
            </a:r>
            <a:r>
              <a:rPr lang="en-US" err="1"/>
              <a:t>werkt</a:t>
            </a:r>
            <a:r>
              <a:rPr lang="en-US"/>
              <a:t> </a:t>
            </a:r>
            <a:r>
              <a:rPr lang="en-US" err="1"/>
              <a:t>effectief</a:t>
            </a:r>
            <a:r>
              <a:rPr lang="en-US"/>
              <a:t> en wat minder? • Met </a:t>
            </a:r>
            <a:r>
              <a:rPr lang="en-US" err="1"/>
              <a:t>dit</a:t>
            </a:r>
            <a:r>
              <a:rPr lang="en-US"/>
              <a:t> </a:t>
            </a:r>
            <a:r>
              <a:rPr lang="en-US" err="1"/>
              <a:t>beeld</a:t>
            </a:r>
            <a:r>
              <a:rPr lang="en-US"/>
              <a:t> in je </a:t>
            </a:r>
            <a:r>
              <a:rPr lang="en-US" err="1"/>
              <a:t>achterhoofd</a:t>
            </a:r>
            <a:r>
              <a:rPr lang="en-US"/>
              <a:t>: wat </a:t>
            </a:r>
            <a:r>
              <a:rPr lang="en-US" err="1"/>
              <a:t>ziet</a:t>
            </a:r>
            <a:r>
              <a:rPr lang="en-US"/>
              <a:t> de school dan </a:t>
            </a:r>
            <a:r>
              <a:rPr lang="en-US" err="1"/>
              <a:t>als</a:t>
            </a:r>
            <a:r>
              <a:rPr lang="en-US"/>
              <a:t> </a:t>
            </a:r>
            <a:r>
              <a:rPr lang="en-US" err="1"/>
              <a:t>grootste</a:t>
            </a:r>
            <a:r>
              <a:rPr lang="en-US"/>
              <a:t> </a:t>
            </a:r>
            <a:r>
              <a:rPr lang="en-US" err="1"/>
              <a:t>puzzels</a:t>
            </a:r>
            <a:r>
              <a:rPr lang="en-US"/>
              <a:t> om </a:t>
            </a:r>
            <a:r>
              <a:rPr lang="en-US" err="1"/>
              <a:t>doelen</a:t>
            </a:r>
            <a:r>
              <a:rPr lang="en-US"/>
              <a:t> te </a:t>
            </a:r>
            <a:r>
              <a:rPr lang="en-US" err="1"/>
              <a:t>realiseren</a:t>
            </a:r>
            <a:r>
              <a:rPr lang="en-US"/>
              <a:t>? • Wie </a:t>
            </a:r>
            <a:r>
              <a:rPr lang="en-US" err="1"/>
              <a:t>zijn</a:t>
            </a:r>
            <a:r>
              <a:rPr lang="en-US"/>
              <a:t> er </a:t>
            </a:r>
            <a:r>
              <a:rPr lang="en-US" err="1"/>
              <a:t>bij</a:t>
            </a:r>
            <a:r>
              <a:rPr lang="en-US"/>
              <a:t> het </a:t>
            </a:r>
            <a:r>
              <a:rPr lang="en-US" err="1"/>
              <a:t>kwaliteitszorgproces</a:t>
            </a:r>
            <a:r>
              <a:rPr lang="en-US"/>
              <a:t> </a:t>
            </a:r>
            <a:r>
              <a:rPr lang="en-US" err="1"/>
              <a:t>betrokken</a:t>
            </a:r>
            <a:r>
              <a:rPr lang="en-US"/>
              <a:t> en op </a:t>
            </a:r>
            <a:r>
              <a:rPr lang="en-US" err="1"/>
              <a:t>welke</a:t>
            </a:r>
            <a:r>
              <a:rPr lang="en-US"/>
              <a:t> </a:t>
            </a:r>
            <a:r>
              <a:rPr lang="en-US" err="1"/>
              <a:t>wijze</a:t>
            </a:r>
            <a:r>
              <a:rPr lang="en-US"/>
              <a:t> (team, </a:t>
            </a:r>
            <a:r>
              <a:rPr lang="en-US" err="1"/>
              <a:t>leerlingen</a:t>
            </a:r>
            <a:r>
              <a:rPr lang="en-US"/>
              <a:t>, </a:t>
            </a:r>
            <a:r>
              <a:rPr lang="en-US" err="1"/>
              <a:t>ouders</a:t>
            </a:r>
            <a:r>
              <a:rPr lang="en-US"/>
              <a:t>, </a:t>
            </a:r>
            <a:r>
              <a:rPr lang="en-US" err="1"/>
              <a:t>bestuur</a:t>
            </a:r>
            <a:r>
              <a:rPr lang="en-US"/>
              <a:t>)? Hoe </a:t>
            </a:r>
            <a:r>
              <a:rPr lang="en-US" err="1"/>
              <a:t>effectief</a:t>
            </a:r>
            <a:r>
              <a:rPr lang="en-US"/>
              <a:t> </a:t>
            </a:r>
            <a:r>
              <a:rPr lang="en-US" err="1"/>
              <a:t>vindt</a:t>
            </a:r>
            <a:r>
              <a:rPr lang="en-US"/>
              <a:t> </a:t>
            </a:r>
            <a:r>
              <a:rPr lang="en-US" err="1"/>
              <a:t>dit</a:t>
            </a:r>
            <a:r>
              <a:rPr lang="en-US"/>
              <a:t> </a:t>
            </a:r>
            <a:r>
              <a:rPr lang="en-US" err="1"/>
              <a:t>proces</a:t>
            </a:r>
            <a:r>
              <a:rPr lang="en-US"/>
              <a:t> </a:t>
            </a:r>
            <a:r>
              <a:rPr lang="en-US" err="1"/>
              <a:t>plaats</a:t>
            </a:r>
            <a:r>
              <a:rPr lang="en-US"/>
              <a:t> </a:t>
            </a:r>
            <a:r>
              <a:rPr lang="en-US" err="1"/>
              <a:t>als</a:t>
            </a:r>
            <a:r>
              <a:rPr lang="en-US"/>
              <a:t> </a:t>
            </a:r>
            <a:r>
              <a:rPr lang="en-US" err="1"/>
              <a:t>voorwaarde</a:t>
            </a:r>
            <a:r>
              <a:rPr lang="en-US"/>
              <a:t> om te </a:t>
            </a:r>
            <a:r>
              <a:rPr lang="en-US" err="1"/>
              <a:t>kunnen</a:t>
            </a:r>
            <a:r>
              <a:rPr lang="en-US"/>
              <a:t> </a:t>
            </a:r>
            <a:r>
              <a:rPr lang="en-US" err="1"/>
              <a:t>ontwikkelen</a:t>
            </a:r>
            <a:r>
              <a:rPr lang="en-US"/>
              <a:t> en </a:t>
            </a:r>
            <a:r>
              <a:rPr lang="en-US" err="1"/>
              <a:t>borgen</a:t>
            </a:r>
            <a:r>
              <a:rPr lang="en-US"/>
              <a:t>? • Is er </a:t>
            </a:r>
            <a:r>
              <a:rPr lang="en-US" err="1"/>
              <a:t>een</a:t>
            </a:r>
            <a:r>
              <a:rPr lang="en-US"/>
              <a:t> </a:t>
            </a:r>
            <a:r>
              <a:rPr lang="en-US" err="1"/>
              <a:t>kwaliteitsbeleid</a:t>
            </a:r>
            <a:r>
              <a:rPr lang="en-US"/>
              <a:t> </a:t>
            </a:r>
            <a:r>
              <a:rPr lang="en-US" err="1"/>
              <a:t>vastgelegd</a:t>
            </a:r>
            <a:r>
              <a:rPr lang="en-US"/>
              <a:t>? Is </a:t>
            </a:r>
            <a:r>
              <a:rPr lang="en-US" err="1"/>
              <a:t>dit</a:t>
            </a:r>
            <a:r>
              <a:rPr lang="en-US"/>
              <a:t> </a:t>
            </a:r>
            <a:r>
              <a:rPr lang="en-US" err="1"/>
              <a:t>cyclisch</a:t>
            </a:r>
            <a:r>
              <a:rPr lang="en-US"/>
              <a:t> (</a:t>
            </a:r>
            <a:r>
              <a:rPr lang="en-US" err="1"/>
              <a:t>komen</a:t>
            </a:r>
            <a:r>
              <a:rPr lang="en-US"/>
              <a:t> </a:t>
            </a:r>
            <a:r>
              <a:rPr lang="en-US" err="1"/>
              <a:t>zaken</a:t>
            </a:r>
            <a:r>
              <a:rPr lang="en-US"/>
              <a:t> </a:t>
            </a:r>
            <a:r>
              <a:rPr lang="en-US" err="1"/>
              <a:t>dus</a:t>
            </a:r>
            <a:r>
              <a:rPr lang="en-US"/>
              <a:t> </a:t>
            </a:r>
            <a:r>
              <a:rPr lang="en-US" err="1"/>
              <a:t>regelmatig</a:t>
            </a:r>
            <a:r>
              <a:rPr lang="en-US"/>
              <a:t> </a:t>
            </a:r>
            <a:r>
              <a:rPr lang="en-US" err="1"/>
              <a:t>terug</a:t>
            </a:r>
            <a:r>
              <a:rPr lang="en-US"/>
              <a:t>)? </a:t>
            </a:r>
            <a:r>
              <a:rPr lang="en-US" err="1"/>
              <a:t>Wordt</a:t>
            </a:r>
            <a:r>
              <a:rPr lang="en-US"/>
              <a:t> er </a:t>
            </a:r>
            <a:r>
              <a:rPr lang="en-US" err="1"/>
              <a:t>regelmatig</a:t>
            </a:r>
            <a:r>
              <a:rPr lang="en-US"/>
              <a:t> </a:t>
            </a:r>
            <a:r>
              <a:rPr lang="en-US" err="1"/>
              <a:t>geëvalueerd</a:t>
            </a:r>
            <a:r>
              <a:rPr lang="en-US"/>
              <a:t> op alle </a:t>
            </a:r>
            <a:r>
              <a:rPr lang="en-US" err="1"/>
              <a:t>niveaus</a:t>
            </a:r>
            <a:r>
              <a:rPr lang="en-US"/>
              <a:t>? • Welke thema’s </a:t>
            </a:r>
            <a:r>
              <a:rPr lang="en-US" err="1"/>
              <a:t>ziet</a:t>
            </a:r>
            <a:r>
              <a:rPr lang="en-US"/>
              <a:t> de school </a:t>
            </a:r>
            <a:r>
              <a:rPr lang="en-US" err="1"/>
              <a:t>als</a:t>
            </a:r>
            <a:r>
              <a:rPr lang="en-US"/>
              <a:t> </a:t>
            </a:r>
            <a:r>
              <a:rPr lang="en-US" err="1"/>
              <a:t>prioriteit</a:t>
            </a:r>
            <a:r>
              <a:rPr lang="en-US"/>
              <a:t> om </a:t>
            </a:r>
            <a:r>
              <a:rPr lang="en-US" err="1"/>
              <a:t>aan</a:t>
            </a:r>
            <a:r>
              <a:rPr lang="en-US"/>
              <a:t> te </a:t>
            </a:r>
            <a:r>
              <a:rPr lang="en-US" err="1"/>
              <a:t>werken</a:t>
            </a:r>
            <a:r>
              <a:rPr lang="en-US"/>
              <a:t>? • </a:t>
            </a:r>
            <a:r>
              <a:rPr lang="en-US" err="1"/>
              <a:t>Zijn</a:t>
            </a:r>
            <a:r>
              <a:rPr lang="en-US"/>
              <a:t> er op basis van </a:t>
            </a:r>
            <a:r>
              <a:rPr lang="en-US" err="1"/>
              <a:t>dit</a:t>
            </a:r>
            <a:r>
              <a:rPr lang="en-US"/>
              <a:t> </a:t>
            </a:r>
            <a:r>
              <a:rPr lang="en-US" err="1"/>
              <a:t>gesprek</a:t>
            </a:r>
            <a:r>
              <a:rPr lang="en-US"/>
              <a:t> en de scan </a:t>
            </a:r>
            <a:r>
              <a:rPr lang="en-US" err="1"/>
              <a:t>nieuwe</a:t>
            </a:r>
            <a:r>
              <a:rPr lang="en-US"/>
              <a:t> </a:t>
            </a:r>
            <a:r>
              <a:rPr lang="en-US" err="1"/>
              <a:t>inzichten</a:t>
            </a:r>
            <a:r>
              <a:rPr lang="en-US"/>
              <a:t> </a:t>
            </a:r>
            <a:r>
              <a:rPr lang="en-US" err="1"/>
              <a:t>ontstaan</a:t>
            </a:r>
            <a:r>
              <a:rPr lang="en-US"/>
              <a:t>? Welke</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28</a:t>
            </a:fld>
            <a:endParaRPr lang="nl-NL"/>
          </a:p>
        </p:txBody>
      </p:sp>
    </p:spTree>
    <p:extLst>
      <p:ext uri="{BB962C8B-B14F-4D97-AF65-F5344CB8AC3E}">
        <p14:creationId xmlns:p14="http://schemas.microsoft.com/office/powerpoint/2010/main" val="342106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6</a:t>
            </a:fld>
            <a:endParaRPr lang="nl-NL"/>
          </a:p>
        </p:txBody>
      </p:sp>
    </p:spTree>
    <p:extLst>
      <p:ext uri="{BB962C8B-B14F-4D97-AF65-F5344CB8AC3E}">
        <p14:creationId xmlns:p14="http://schemas.microsoft.com/office/powerpoint/2010/main" val="215999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a:t>
            </a:r>
            <a:r>
              <a:rPr lang="nl-NL" dirty="0" err="1"/>
              <a:t>visual</a:t>
            </a:r>
            <a:r>
              <a:rPr lang="nl-NL" dirty="0"/>
              <a:t> waarvoor het </a:t>
            </a:r>
            <a:r>
              <a:rPr lang="nl-NL" dirty="0" err="1"/>
              <a:t>meerjarenmodel</a:t>
            </a:r>
            <a:r>
              <a:rPr lang="nl-NL" dirty="0"/>
              <a:t> in 3 fasen uit ruimte voor nieuwe talenten is gebruikt. Taalsteun door de onderwijsprof, bouwt af, 5 jaar leren nieuwe taal, instap en doorgroeifase, LOWAN-leerlijnen, met leerlingen die hun eigen culturele achtergrond, kennis, vaardigheden meenemen opgedaan in de thuistaal. </a:t>
            </a: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7</a:t>
            </a:fld>
            <a:endParaRPr lang="nl-NL"/>
          </a:p>
        </p:txBody>
      </p:sp>
    </p:spTree>
    <p:extLst>
      <p:ext uri="{BB962C8B-B14F-4D97-AF65-F5344CB8AC3E}">
        <p14:creationId xmlns:p14="http://schemas.microsoft.com/office/powerpoint/2010/main" val="29792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Dit is </a:t>
            </a:r>
            <a:r>
              <a:rPr lang="nl-NL" sz="1200" b="0" i="0" kern="1200" dirty="0" err="1">
                <a:solidFill>
                  <a:schemeClr val="tx1"/>
                </a:solidFill>
                <a:effectLst/>
                <a:latin typeface="+mn-lt"/>
                <a:ea typeface="+mn-ea"/>
                <a:cs typeface="+mn-cs"/>
              </a:rPr>
              <a:t>Oksana</a:t>
            </a:r>
            <a:r>
              <a:rPr lang="nl-NL" sz="1200" b="0" i="0" kern="1200" dirty="0">
                <a:solidFill>
                  <a:schemeClr val="tx1"/>
                </a:solidFill>
                <a:effectLst/>
                <a:latin typeface="+mn-lt"/>
                <a:ea typeface="+mn-ea"/>
                <a:cs typeface="+mn-cs"/>
              </a:rPr>
              <a:t> uit Oekraïne. Zij heeft daar onderwijs gevolgd. </a:t>
            </a:r>
            <a:r>
              <a:rPr lang="nl-NL" sz="1200" b="0" i="0" kern="1200" dirty="0" err="1">
                <a:solidFill>
                  <a:schemeClr val="tx1"/>
                </a:solidFill>
                <a:effectLst/>
                <a:latin typeface="+mn-lt"/>
                <a:ea typeface="+mn-ea"/>
                <a:cs typeface="+mn-cs"/>
              </a:rPr>
              <a:t>Oksana</a:t>
            </a:r>
            <a:r>
              <a:rPr lang="nl-NL" sz="1200" b="0" i="0" kern="1200" dirty="0">
                <a:solidFill>
                  <a:schemeClr val="tx1"/>
                </a:solidFill>
                <a:effectLst/>
                <a:latin typeface="+mn-lt"/>
                <a:ea typeface="+mn-ea"/>
                <a:cs typeface="+mn-cs"/>
              </a:rPr>
              <a:t> is 3 maanden in Nederland. Zij start op een nieuwkomersvoorziening.  </a:t>
            </a:r>
          </a:p>
          <a:p>
            <a:pPr rtl="0" fontAlgn="base"/>
            <a:r>
              <a:rPr lang="nl-NL" sz="1200" b="0" i="0" kern="1200" dirty="0">
                <a:solidFill>
                  <a:schemeClr val="tx1"/>
                </a:solidFill>
                <a:effectLst/>
                <a:latin typeface="+mn-lt"/>
                <a:ea typeface="+mn-ea"/>
                <a:cs typeface="+mn-cs"/>
              </a:rPr>
              <a:t>Tijdens de instapfase leert zij door aanbod en interactie zowel de Dagelijkse Algemene Taal als Cognitieve Academische Taal. De leerkrachten maken gebruik van alles wat </a:t>
            </a:r>
            <a:r>
              <a:rPr lang="nl-NL" sz="1200" b="0" i="0" kern="1200" dirty="0" err="1">
                <a:solidFill>
                  <a:schemeClr val="tx1"/>
                </a:solidFill>
                <a:effectLst/>
                <a:latin typeface="+mn-lt"/>
                <a:ea typeface="+mn-ea"/>
                <a:cs typeface="+mn-cs"/>
              </a:rPr>
              <a:t>Oksana</a:t>
            </a:r>
            <a:r>
              <a:rPr lang="nl-NL" sz="1200" b="0" i="0" kern="1200" dirty="0">
                <a:solidFill>
                  <a:schemeClr val="tx1"/>
                </a:solidFill>
                <a:effectLst/>
                <a:latin typeface="+mn-lt"/>
                <a:ea typeface="+mn-ea"/>
                <a:cs typeface="+mn-cs"/>
              </a:rPr>
              <a:t> al weet. Naast taalsteun zorgen zij voor een cultureel en traumasensitief onderwijsaanbod.  </a:t>
            </a:r>
          </a:p>
          <a:p>
            <a:pPr rtl="0" fontAlgn="base"/>
            <a:r>
              <a:rPr lang="nl-NL" sz="1200" b="0" i="0" kern="1200" dirty="0" err="1">
                <a:solidFill>
                  <a:schemeClr val="tx1"/>
                </a:solidFill>
                <a:effectLst/>
                <a:latin typeface="+mn-lt"/>
                <a:ea typeface="+mn-ea"/>
                <a:cs typeface="+mn-cs"/>
              </a:rPr>
              <a:t>Oksana</a:t>
            </a:r>
            <a:r>
              <a:rPr lang="nl-NL" sz="1200" b="0" i="0" kern="1200" dirty="0">
                <a:solidFill>
                  <a:schemeClr val="tx1"/>
                </a:solidFill>
                <a:effectLst/>
                <a:latin typeface="+mn-lt"/>
                <a:ea typeface="+mn-ea"/>
                <a:cs typeface="+mn-cs"/>
              </a:rPr>
              <a:t> kan met rekenen meedoen op leeftijdsadequaat niveau en leert de daarbij horende Nederlandse rekentaalbegrippen.   </a:t>
            </a:r>
          </a:p>
          <a:p>
            <a:pPr rtl="0" fontAlgn="base"/>
            <a:r>
              <a:rPr lang="nl-NL" sz="1200" b="0" i="0" kern="1200" dirty="0">
                <a:solidFill>
                  <a:schemeClr val="tx1"/>
                </a:solidFill>
                <a:effectLst/>
                <a:latin typeface="+mn-lt"/>
                <a:ea typeface="+mn-ea"/>
                <a:cs typeface="+mn-cs"/>
              </a:rPr>
              <a:t>De leerkrachten bieden </a:t>
            </a:r>
            <a:r>
              <a:rPr lang="nl-NL" sz="1200" b="0" i="0" kern="1200" dirty="0" err="1">
                <a:solidFill>
                  <a:schemeClr val="tx1"/>
                </a:solidFill>
                <a:effectLst/>
                <a:latin typeface="+mn-lt"/>
                <a:ea typeface="+mn-ea"/>
                <a:cs typeface="+mn-cs"/>
              </a:rPr>
              <a:t>Oksana</a:t>
            </a:r>
            <a:r>
              <a:rPr lang="nl-NL" sz="1200" b="0" i="0" kern="1200" dirty="0">
                <a:solidFill>
                  <a:schemeClr val="tx1"/>
                </a:solidFill>
                <a:effectLst/>
                <a:latin typeface="+mn-lt"/>
                <a:ea typeface="+mn-ea"/>
                <a:cs typeface="+mn-cs"/>
              </a:rPr>
              <a:t> tijdens het thema ‘weer’ dagelijkse taal aan. Én delen kennis over klimaatverandering, met behulp van cognitieve academische taal.  </a:t>
            </a:r>
          </a:p>
          <a:p>
            <a:pPr rtl="0" fontAlgn="base"/>
            <a:r>
              <a:rPr lang="nl-NL" sz="1200" b="0" i="0" kern="1200" dirty="0">
                <a:solidFill>
                  <a:schemeClr val="tx1"/>
                </a:solidFill>
                <a:effectLst/>
                <a:latin typeface="+mn-lt"/>
                <a:ea typeface="+mn-ea"/>
                <a:cs typeface="+mn-cs"/>
              </a:rPr>
              <a:t>Zo mag </a:t>
            </a:r>
            <a:r>
              <a:rPr lang="nl-NL" sz="1200" b="0" i="0" kern="1200" dirty="0" err="1">
                <a:solidFill>
                  <a:schemeClr val="tx1"/>
                </a:solidFill>
                <a:effectLst/>
                <a:latin typeface="+mn-lt"/>
                <a:ea typeface="+mn-ea"/>
                <a:cs typeface="+mn-cs"/>
              </a:rPr>
              <a:t>Oksana</a:t>
            </a:r>
            <a:r>
              <a:rPr lang="nl-NL" sz="1200" b="0" i="0" kern="1200" dirty="0">
                <a:solidFill>
                  <a:schemeClr val="tx1"/>
                </a:solidFill>
                <a:effectLst/>
                <a:latin typeface="+mn-lt"/>
                <a:ea typeface="+mn-ea"/>
                <a:cs typeface="+mn-cs"/>
              </a:rPr>
              <a:t> spreken in het Oekraïens en vertalen naar haar thuistaal. En leert zij vanuit een samenhangend rijk taalaanbod niet alleen de dagelijkse taal ‘de regen’ en ‘nat’ maar ook de cognitieve academische taal ‘de atmosfeer’ en ‘het broeikaseffect’.   </a:t>
            </a:r>
          </a:p>
          <a:p>
            <a:pPr rtl="0" fontAlgn="base"/>
            <a:r>
              <a:rPr lang="nl-NL" sz="1200" b="0" i="0" kern="1200" dirty="0">
                <a:solidFill>
                  <a:schemeClr val="tx1"/>
                </a:solidFill>
                <a:effectLst/>
                <a:latin typeface="+mn-lt"/>
                <a:ea typeface="+mn-ea"/>
                <a:cs typeface="+mn-cs"/>
              </a:rPr>
              <a:t>Vanuit de nieuwkomersvoorziening zal zij zo snel mogelijk doorstromen naar een basisschool. Taalsteun door de onderwijsprofessionals is blijvend nodig.   </a:t>
            </a:r>
          </a:p>
          <a:p>
            <a:endParaRPr lang="nl-NL" dirty="0"/>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8</a:t>
            </a:fld>
            <a:endParaRPr lang="nl-NL"/>
          </a:p>
        </p:txBody>
      </p:sp>
    </p:spTree>
    <p:extLst>
      <p:ext uri="{BB962C8B-B14F-4D97-AF65-F5344CB8AC3E}">
        <p14:creationId xmlns:p14="http://schemas.microsoft.com/office/powerpoint/2010/main" val="96092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a:solidFill>
                  <a:schemeClr val="tx1"/>
                </a:solidFill>
                <a:effectLst/>
                <a:latin typeface="+mn-lt"/>
                <a:ea typeface="+mn-ea"/>
                <a:cs typeface="+mn-cs"/>
              </a:rPr>
              <a:t>Dit is vijfjarige Younes uit Syrië. Hij is 1 jaar in Nederland en start, door vele verhuizingen, op zijn vijfde voor het eerst op een school. De basisschool.  </a:t>
            </a:r>
          </a:p>
          <a:p>
            <a:pPr rtl="0" fontAlgn="base"/>
            <a:r>
              <a:rPr lang="nl-NL" sz="1200" b="0" i="0" kern="1200" dirty="0">
                <a:solidFill>
                  <a:schemeClr val="tx1"/>
                </a:solidFill>
                <a:effectLst/>
                <a:latin typeface="+mn-lt"/>
                <a:ea typeface="+mn-ea"/>
                <a:cs typeface="+mn-cs"/>
              </a:rPr>
              <a:t>Net zoals alle andere kleuters is hij volop bezig met het leren van taal in een rijke speelleeromgeving. Op school maakt hij voor het eerst kennis met de Nederlandse taal. Ook Younes krijgt naast de dagelijkse taal direct cognitieve academische taal aangeboden.   </a:t>
            </a:r>
          </a:p>
          <a:p>
            <a:pPr rtl="0" fontAlgn="base"/>
            <a:r>
              <a:rPr lang="nl-NL" sz="1200" b="0" i="0" kern="1200" dirty="0">
                <a:solidFill>
                  <a:schemeClr val="tx1"/>
                </a:solidFill>
                <a:effectLst/>
                <a:latin typeface="+mn-lt"/>
                <a:ea typeface="+mn-ea"/>
                <a:cs typeface="+mn-cs"/>
              </a:rPr>
              <a:t>Met behulp van de LOWAN-ontwikkellijnen worden accenten gelegd in het aanbod. Younes zal snel aansluiten bij zijn leeftijdsgenoten.  </a:t>
            </a:r>
          </a:p>
          <a:p>
            <a:pPr rtl="0" fontAlgn="base"/>
            <a:r>
              <a:rPr lang="nl-NL" sz="1200" b="0" i="0" kern="1200" dirty="0">
                <a:solidFill>
                  <a:schemeClr val="tx1"/>
                </a:solidFill>
                <a:effectLst/>
                <a:latin typeface="+mn-lt"/>
                <a:ea typeface="+mn-ea"/>
                <a:cs typeface="+mn-cs"/>
              </a:rPr>
              <a:t>Zo mag Younes tijdens het spelen spreken in zijn thuistaal en leert hij tijdens het thema ‘ziek zijn’ niet alleen de dagelijkse taal ‘de dokter’ en ‘keelpijn’ maar ook de cognitieve academische taal ‘verdelen’ en ‘de grootste’.    </a:t>
            </a:r>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9</a:t>
            </a:fld>
            <a:endParaRPr lang="nl-NL"/>
          </a:p>
        </p:txBody>
      </p:sp>
    </p:spTree>
    <p:extLst>
      <p:ext uri="{BB962C8B-B14F-4D97-AF65-F5344CB8AC3E}">
        <p14:creationId xmlns:p14="http://schemas.microsoft.com/office/powerpoint/2010/main" val="426304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NL" sz="1200" b="0" i="0" kern="1200" dirty="0" err="1">
                <a:solidFill>
                  <a:schemeClr val="tx1"/>
                </a:solidFill>
                <a:effectLst/>
                <a:latin typeface="+mn-lt"/>
                <a:ea typeface="+mn-ea"/>
                <a:cs typeface="+mn-cs"/>
              </a:rPr>
              <a:t>Ayman</a:t>
            </a:r>
            <a:r>
              <a:rPr lang="nl-NL" sz="1200" b="0" i="0" kern="1200" dirty="0">
                <a:solidFill>
                  <a:schemeClr val="tx1"/>
                </a:solidFill>
                <a:effectLst/>
                <a:latin typeface="+mn-lt"/>
                <a:ea typeface="+mn-ea"/>
                <a:cs typeface="+mn-cs"/>
              </a:rPr>
              <a:t> is 10 jaar en sinds 3 jaar in Nederland. </a:t>
            </a:r>
            <a:r>
              <a:rPr lang="nl-NL" sz="1200" b="0" i="0" kern="1200" dirty="0" err="1">
                <a:solidFill>
                  <a:schemeClr val="tx1"/>
                </a:solidFill>
                <a:effectLst/>
                <a:latin typeface="+mn-lt"/>
                <a:ea typeface="+mn-ea"/>
                <a:cs typeface="+mn-cs"/>
              </a:rPr>
              <a:t>Ayman</a:t>
            </a:r>
            <a:r>
              <a:rPr lang="nl-NL" sz="1200" b="0" i="0" kern="1200" dirty="0">
                <a:solidFill>
                  <a:schemeClr val="tx1"/>
                </a:solidFill>
                <a:effectLst/>
                <a:latin typeface="+mn-lt"/>
                <a:ea typeface="+mn-ea"/>
                <a:cs typeface="+mn-cs"/>
              </a:rPr>
              <a:t> is in het land van herkomst niet naar school geweest. Door verhuizingen tussen verschillende asielzoekerscentra is zijn onderwijs in Nederland vaak doorbroken. Hij zit in groep 7 op een reguliere basisschool.   </a:t>
            </a:r>
          </a:p>
          <a:p>
            <a:pPr rtl="0" fontAlgn="base"/>
            <a:r>
              <a:rPr lang="nl-NL" sz="1200" b="0" i="0" kern="1200" dirty="0" err="1">
                <a:solidFill>
                  <a:schemeClr val="tx1"/>
                </a:solidFill>
                <a:effectLst/>
                <a:latin typeface="+mn-lt"/>
                <a:ea typeface="+mn-ea"/>
                <a:cs typeface="+mn-cs"/>
              </a:rPr>
              <a:t>Ayman</a:t>
            </a:r>
            <a:r>
              <a:rPr lang="nl-NL" sz="1200" b="0" i="0" kern="1200" dirty="0">
                <a:solidFill>
                  <a:schemeClr val="tx1"/>
                </a:solidFill>
                <a:effectLst/>
                <a:latin typeface="+mn-lt"/>
                <a:ea typeface="+mn-ea"/>
                <a:cs typeface="+mn-cs"/>
              </a:rPr>
              <a:t> begrijpt het Nederlands steeds beter. Tijdens zijn doorgroeifase wordt vooral taalsteun op de Cognitieve Academische Taal aangeboden en bijna niet meer op de Dagelijkse Algemene Taal.  </a:t>
            </a:r>
          </a:p>
          <a:p>
            <a:pPr rtl="0" fontAlgn="base"/>
            <a:r>
              <a:rPr lang="nl-NL" sz="1200" b="0" i="0" kern="1200" dirty="0">
                <a:solidFill>
                  <a:schemeClr val="tx1"/>
                </a:solidFill>
                <a:effectLst/>
                <a:latin typeface="+mn-lt"/>
                <a:ea typeface="+mn-ea"/>
                <a:cs typeface="+mn-cs"/>
              </a:rPr>
              <a:t>De basisvaardigheden zijn in ontwikkeling. Met een passend onderwijsaanbod, met sprongen door de leerstof, zorgen de leerkrachten ervoor dat </a:t>
            </a:r>
            <a:r>
              <a:rPr lang="nl-NL" sz="1200" b="0" i="0" kern="1200" dirty="0" err="1">
                <a:solidFill>
                  <a:schemeClr val="tx1"/>
                </a:solidFill>
                <a:effectLst/>
                <a:latin typeface="+mn-lt"/>
                <a:ea typeface="+mn-ea"/>
                <a:cs typeface="+mn-cs"/>
              </a:rPr>
              <a:t>Ayman</a:t>
            </a:r>
            <a:r>
              <a:rPr lang="nl-NL" sz="1200" b="0" i="0" kern="1200" dirty="0">
                <a:solidFill>
                  <a:schemeClr val="tx1"/>
                </a:solidFill>
                <a:effectLst/>
                <a:latin typeface="+mn-lt"/>
                <a:ea typeface="+mn-ea"/>
                <a:cs typeface="+mn-cs"/>
              </a:rPr>
              <a:t> zo snel mogelijk op leeftijdsadequaat niveau kan aansluiten.  </a:t>
            </a:r>
          </a:p>
          <a:p>
            <a:pPr rtl="0" fontAlgn="base"/>
            <a:r>
              <a:rPr lang="nl-NL" sz="1200" b="0" i="0" kern="1200" dirty="0">
                <a:solidFill>
                  <a:schemeClr val="tx1"/>
                </a:solidFill>
                <a:effectLst/>
                <a:latin typeface="+mn-lt"/>
                <a:ea typeface="+mn-ea"/>
                <a:cs typeface="+mn-cs"/>
              </a:rPr>
              <a:t>Zo leert </a:t>
            </a:r>
            <a:r>
              <a:rPr lang="nl-NL" sz="1200" b="0" i="0" kern="1200" dirty="0" err="1">
                <a:solidFill>
                  <a:schemeClr val="tx1"/>
                </a:solidFill>
                <a:effectLst/>
                <a:latin typeface="+mn-lt"/>
                <a:ea typeface="+mn-ea"/>
                <a:cs typeface="+mn-cs"/>
              </a:rPr>
              <a:t>Ayman</a:t>
            </a:r>
            <a:r>
              <a:rPr lang="nl-NL" sz="1200" b="0" i="0" kern="1200" dirty="0">
                <a:solidFill>
                  <a:schemeClr val="tx1"/>
                </a:solidFill>
                <a:effectLst/>
                <a:latin typeface="+mn-lt"/>
                <a:ea typeface="+mn-ea"/>
                <a:cs typeface="+mn-cs"/>
              </a:rPr>
              <a:t> met rekenen in de 3 jaar de leerstof van groep 2 tot en met 6. In korte tijd laat </a:t>
            </a:r>
            <a:r>
              <a:rPr lang="nl-NL" sz="1200" b="0" i="0" kern="1200" dirty="0" err="1">
                <a:solidFill>
                  <a:schemeClr val="tx1"/>
                </a:solidFill>
                <a:effectLst/>
                <a:latin typeface="+mn-lt"/>
                <a:ea typeface="+mn-ea"/>
                <a:cs typeface="+mn-cs"/>
              </a:rPr>
              <a:t>Ayman</a:t>
            </a:r>
            <a:r>
              <a:rPr lang="nl-NL" sz="1200" b="0" i="0" kern="1200" dirty="0">
                <a:solidFill>
                  <a:schemeClr val="tx1"/>
                </a:solidFill>
                <a:effectLst/>
                <a:latin typeface="+mn-lt"/>
                <a:ea typeface="+mn-ea"/>
                <a:cs typeface="+mn-cs"/>
              </a:rPr>
              <a:t> veel leerpotentie zien.  </a:t>
            </a:r>
          </a:p>
          <a:p>
            <a:endParaRPr lang="nl-NL" dirty="0"/>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10</a:t>
            </a:fld>
            <a:endParaRPr lang="nl-NL"/>
          </a:p>
        </p:txBody>
      </p:sp>
    </p:spTree>
    <p:extLst>
      <p:ext uri="{BB962C8B-B14F-4D97-AF65-F5344CB8AC3E}">
        <p14:creationId xmlns:p14="http://schemas.microsoft.com/office/powerpoint/2010/main" val="242522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Het is van groot belang om te zorgen voor kwalitatief goed onderwijs aan nieuwkomers. Dit vraagt om passend aanbod, onderwijsprofessionals met de benodigde kennis en vaardigheden en een doeltreffend schoolbeleid. We laten jullie nu een animatie zien over </a:t>
            </a:r>
            <a:r>
              <a:rPr lang="nl-NL" sz="1200" b="0" i="0" kern="1200" dirty="0" err="1">
                <a:solidFill>
                  <a:schemeClr val="tx1"/>
                </a:solidFill>
                <a:effectLst/>
                <a:latin typeface="+mn-lt"/>
                <a:ea typeface="+mn-ea"/>
                <a:cs typeface="+mn-cs"/>
              </a:rPr>
              <a:t>Oksana</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Nada</a:t>
            </a:r>
            <a:r>
              <a:rPr lang="nl-NL" sz="1200" b="0" i="0" kern="1200" dirty="0">
                <a:solidFill>
                  <a:schemeClr val="tx1"/>
                </a:solidFill>
                <a:effectLst/>
                <a:latin typeface="+mn-lt"/>
                <a:ea typeface="+mn-ea"/>
                <a:cs typeface="+mn-cs"/>
              </a:rPr>
              <a:t> en </a:t>
            </a:r>
            <a:r>
              <a:rPr lang="nl-NL" sz="1200" b="0" i="0" kern="1200" dirty="0" err="1">
                <a:solidFill>
                  <a:schemeClr val="tx1"/>
                </a:solidFill>
                <a:effectLst/>
                <a:latin typeface="+mn-lt"/>
                <a:ea typeface="+mn-ea"/>
                <a:cs typeface="+mn-cs"/>
              </a:rPr>
              <a:t>Ayman</a:t>
            </a:r>
            <a:r>
              <a:rPr lang="nl-NL" sz="1200" b="0" i="0" kern="1200" dirty="0">
                <a:solidFill>
                  <a:schemeClr val="tx1"/>
                </a:solidFill>
                <a:effectLst/>
                <a:latin typeface="+mn-lt"/>
                <a:ea typeface="+mn-ea"/>
                <a:cs typeface="+mn-cs"/>
              </a:rPr>
              <a:t> die op dat moment alle drie even oud zijn en van de nieuwkomersvoorziening naar de groep 7 gaan op een reguliere basisschool. </a:t>
            </a:r>
            <a:endParaRPr lang="nl-NL" dirty="0"/>
          </a:p>
          <a:p>
            <a:endParaRPr lang="nl-NL" dirty="0"/>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11</a:t>
            </a:fld>
            <a:endParaRPr lang="nl-NL"/>
          </a:p>
        </p:txBody>
      </p:sp>
    </p:spTree>
    <p:extLst>
      <p:ext uri="{BB962C8B-B14F-4D97-AF65-F5344CB8AC3E}">
        <p14:creationId xmlns:p14="http://schemas.microsoft.com/office/powerpoint/2010/main" val="310283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CA944EC-334E-40F0-A2E0-D11387BB7E2E}" type="slidenum">
              <a:rPr lang="nl-NL" smtClean="0"/>
              <a:t>12</a:t>
            </a:fld>
            <a:endParaRPr lang="nl-NL"/>
          </a:p>
        </p:txBody>
      </p:sp>
    </p:spTree>
    <p:extLst>
      <p:ext uri="{BB962C8B-B14F-4D97-AF65-F5344CB8AC3E}">
        <p14:creationId xmlns:p14="http://schemas.microsoft.com/office/powerpoint/2010/main" val="2434268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21698F6-0C8A-463E-E173-C806FDC6C0D2}"/>
              </a:ext>
            </a:extLst>
          </p:cNvPr>
          <p:cNvSpPr/>
          <p:nvPr userDrawn="1"/>
        </p:nvSpPr>
        <p:spPr>
          <a:xfrm>
            <a:off x="0" y="-2"/>
            <a:ext cx="12192000" cy="46754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Graphic 16">
            <a:extLst>
              <a:ext uri="{FF2B5EF4-FFF2-40B4-BE49-F238E27FC236}">
                <a16:creationId xmlns:a16="http://schemas.microsoft.com/office/drawing/2014/main" id="{BD7F8ECF-1997-188D-693F-F460C6A951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5905" t="13547"/>
          <a:stretch>
            <a:fillRect/>
          </a:stretch>
        </p:blipFill>
        <p:spPr>
          <a:xfrm>
            <a:off x="0" y="2"/>
            <a:ext cx="3050229" cy="2982793"/>
          </a:xfrm>
          <a:custGeom>
            <a:avLst/>
            <a:gdLst>
              <a:gd name="connsiteX0" fmla="*/ 0 w 3050229"/>
              <a:gd name="connsiteY0" fmla="*/ 0 h 2982793"/>
              <a:gd name="connsiteX1" fmla="*/ 3050229 w 3050229"/>
              <a:gd name="connsiteY1" fmla="*/ 0 h 2982793"/>
              <a:gd name="connsiteX2" fmla="*/ 3050229 w 3050229"/>
              <a:gd name="connsiteY2" fmla="*/ 2982793 h 2982793"/>
              <a:gd name="connsiteX3" fmla="*/ 0 w 3050229"/>
              <a:gd name="connsiteY3" fmla="*/ 2982793 h 2982793"/>
            </a:gdLst>
            <a:ahLst/>
            <a:cxnLst>
              <a:cxn ang="0">
                <a:pos x="connsiteX0" y="connsiteY0"/>
              </a:cxn>
              <a:cxn ang="0">
                <a:pos x="connsiteX1" y="connsiteY1"/>
              </a:cxn>
              <a:cxn ang="0">
                <a:pos x="connsiteX2" y="connsiteY2"/>
              </a:cxn>
              <a:cxn ang="0">
                <a:pos x="connsiteX3" y="connsiteY3"/>
              </a:cxn>
            </a:cxnLst>
            <a:rect l="l" t="t" r="r" b="b"/>
            <a:pathLst>
              <a:path w="3050229" h="2982793">
                <a:moveTo>
                  <a:pt x="0" y="0"/>
                </a:moveTo>
                <a:lnTo>
                  <a:pt x="3050229" y="0"/>
                </a:lnTo>
                <a:lnTo>
                  <a:pt x="3050229" y="2982793"/>
                </a:lnTo>
                <a:lnTo>
                  <a:pt x="0" y="2982793"/>
                </a:lnTo>
                <a:close/>
              </a:path>
            </a:pathLst>
          </a:custGeom>
        </p:spPr>
      </p:pic>
      <p:pic>
        <p:nvPicPr>
          <p:cNvPr id="11" name="Graphic 10">
            <a:extLst>
              <a:ext uri="{FF2B5EF4-FFF2-40B4-BE49-F238E27FC236}">
                <a16:creationId xmlns:a16="http://schemas.microsoft.com/office/drawing/2014/main" id="{8828229D-8B87-BD66-0195-5BCEFE15C54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7409" y="78815"/>
            <a:ext cx="3627133" cy="3450199"/>
          </a:xfrm>
          <a:prstGeom prst="rect">
            <a:avLst/>
          </a:prstGeom>
        </p:spPr>
      </p:pic>
      <p:sp>
        <p:nvSpPr>
          <p:cNvPr id="2" name="Titel 1"/>
          <p:cNvSpPr>
            <a:spLocks noGrp="1"/>
          </p:cNvSpPr>
          <p:nvPr>
            <p:ph type="ctrTitle" hasCustomPrompt="1"/>
          </p:nvPr>
        </p:nvSpPr>
        <p:spPr>
          <a:xfrm>
            <a:off x="1208319" y="2122035"/>
            <a:ext cx="10035944" cy="2387600"/>
          </a:xfrm>
        </p:spPr>
        <p:txBody>
          <a:bodyPr anchor="b"/>
          <a:lstStyle>
            <a:lvl1pPr algn="l">
              <a:lnSpc>
                <a:spcPct val="80000"/>
              </a:lnSpc>
              <a:defRPr sz="9400">
                <a:solidFill>
                  <a:schemeClr val="bg1"/>
                </a:solidFill>
              </a:defRPr>
            </a:lvl1pPr>
          </a:lstStyle>
          <a:p>
            <a:r>
              <a:rPr lang="nl-NL"/>
              <a:t>Klik voor titel</a:t>
            </a:r>
          </a:p>
        </p:txBody>
      </p:sp>
      <p:sp>
        <p:nvSpPr>
          <p:cNvPr id="3" name="Ondertitel 2"/>
          <p:cNvSpPr>
            <a:spLocks noGrp="1"/>
          </p:cNvSpPr>
          <p:nvPr>
            <p:ph type="subTitle" idx="1" hasCustomPrompt="1"/>
          </p:nvPr>
        </p:nvSpPr>
        <p:spPr>
          <a:xfrm>
            <a:off x="1236663" y="5017185"/>
            <a:ext cx="5472112" cy="1220103"/>
          </a:xfrm>
        </p:spPr>
        <p:txBody>
          <a:bodyPr/>
          <a:lstStyle>
            <a:lvl1pPr marL="0" indent="0" algn="l">
              <a:lnSpc>
                <a:spcPct val="80000"/>
              </a:lnSpc>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voor ondertitel</a:t>
            </a:r>
          </a:p>
        </p:txBody>
      </p:sp>
      <p:pic>
        <p:nvPicPr>
          <p:cNvPr id="9" name="Graphic 8">
            <a:extLst>
              <a:ext uri="{FF2B5EF4-FFF2-40B4-BE49-F238E27FC236}">
                <a16:creationId xmlns:a16="http://schemas.microsoft.com/office/drawing/2014/main" id="{322F945F-3774-4503-AF67-67D9D21249E0}"/>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20943" y="5234839"/>
            <a:ext cx="2160000" cy="1526367"/>
          </a:xfrm>
          <a:prstGeom prst="rect">
            <a:avLst/>
          </a:prstGeom>
        </p:spPr>
      </p:pic>
    </p:spTree>
    <p:extLst>
      <p:ext uri="{BB962C8B-B14F-4D97-AF65-F5344CB8AC3E}">
        <p14:creationId xmlns:p14="http://schemas.microsoft.com/office/powerpoint/2010/main" val="76360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1 object (grijs)">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49008F8-C1A2-DE17-6482-801BA0B87DC4}"/>
              </a:ext>
            </a:extLst>
          </p:cNvPr>
          <p:cNvSpPr/>
          <p:nvPr userDrawn="1"/>
        </p:nvSpPr>
        <p:spPr>
          <a:xfrm>
            <a:off x="623888" y="1376362"/>
            <a:ext cx="5184775" cy="4860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p:txBody>
          <a:bodyPr/>
          <a:lstStyle/>
          <a:p>
            <a:r>
              <a:rPr lang="nl-NL"/>
              <a:t>Klik voor titel</a:t>
            </a:r>
          </a:p>
        </p:txBody>
      </p:sp>
      <p:sp>
        <p:nvSpPr>
          <p:cNvPr id="3" name="Tijdelijke aanduiding voor inhoud 2"/>
          <p:cNvSpPr>
            <a:spLocks noGrp="1"/>
          </p:cNvSpPr>
          <p:nvPr>
            <p:ph idx="1" hasCustomPrompt="1"/>
          </p:nvPr>
        </p:nvSpPr>
        <p:spPr>
          <a:xfrm>
            <a:off x="947738" y="2438400"/>
            <a:ext cx="4535487"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
        <p:nvSpPr>
          <p:cNvPr id="10" name="Tijdelijke aanduiding voor tekst 9">
            <a:extLst>
              <a:ext uri="{FF2B5EF4-FFF2-40B4-BE49-F238E27FC236}">
                <a16:creationId xmlns:a16="http://schemas.microsoft.com/office/drawing/2014/main" id="{E7B0479C-64E9-9457-04CD-2A524DA48D22}"/>
              </a:ext>
            </a:extLst>
          </p:cNvPr>
          <p:cNvSpPr>
            <a:spLocks noGrp="1"/>
          </p:cNvSpPr>
          <p:nvPr>
            <p:ph type="body" sz="quarter" idx="13" hasCustomPrompt="1"/>
          </p:nvPr>
        </p:nvSpPr>
        <p:spPr>
          <a:xfrm>
            <a:off x="947738" y="1882438"/>
            <a:ext cx="4535487"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191278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bject en foto">
    <p:bg>
      <p:bgPr>
        <a:solidFill>
          <a:schemeClr val="bg1"/>
        </a:solidFill>
        <a:effectLst/>
      </p:bgPr>
    </p:bg>
    <p:spTree>
      <p:nvGrpSpPr>
        <p:cNvPr id="1" name=""/>
        <p:cNvGrpSpPr/>
        <p:nvPr/>
      </p:nvGrpSpPr>
      <p:grpSpPr>
        <a:xfrm>
          <a:off x="0" y="0"/>
          <a:ext cx="0" cy="0"/>
          <a:chOff x="0" y="0"/>
          <a:chExt cx="0" cy="0"/>
        </a:xfrm>
      </p:grpSpPr>
      <p:sp>
        <p:nvSpPr>
          <p:cNvPr id="8" name="Rechthoek 7" hidden="1">
            <a:extLst>
              <a:ext uri="{FF2B5EF4-FFF2-40B4-BE49-F238E27FC236}">
                <a16:creationId xmlns:a16="http://schemas.microsoft.com/office/drawing/2014/main" id="{E49008F8-C1A2-DE17-6482-801BA0B87DC4}"/>
              </a:ext>
            </a:extLst>
          </p:cNvPr>
          <p:cNvSpPr/>
          <p:nvPr userDrawn="1"/>
        </p:nvSpPr>
        <p:spPr>
          <a:xfrm>
            <a:off x="0" y="-1"/>
            <a:ext cx="12192000" cy="1376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096000" y="1004605"/>
            <a:ext cx="5148263" cy="680757"/>
          </a:xfrm>
        </p:spPr>
        <p:txBody>
          <a:bodyPr/>
          <a:lstStyle>
            <a:lvl1pPr>
              <a:defRPr/>
            </a:lvl1pPr>
          </a:lstStyle>
          <a:p>
            <a:r>
              <a:rPr lang="nl-NL"/>
              <a:t>Klik voor titel</a:t>
            </a:r>
          </a:p>
        </p:txBody>
      </p:sp>
      <p:sp>
        <p:nvSpPr>
          <p:cNvPr id="3" name="Tijdelijke aanduiding voor inhoud 2"/>
          <p:cNvSpPr>
            <a:spLocks noGrp="1"/>
          </p:cNvSpPr>
          <p:nvPr>
            <p:ph idx="1" hasCustomPrompt="1"/>
          </p:nvPr>
        </p:nvSpPr>
        <p:spPr>
          <a:xfrm>
            <a:off x="6096000" y="2438400"/>
            <a:ext cx="5148263"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
        <p:nvSpPr>
          <p:cNvPr id="7" name="Tekstvak 6">
            <a:extLst>
              <a:ext uri="{FF2B5EF4-FFF2-40B4-BE49-F238E27FC236}">
                <a16:creationId xmlns:a16="http://schemas.microsoft.com/office/drawing/2014/main" id="{43148894-20AE-21D2-191F-04FDE863D7ED}"/>
              </a:ext>
            </a:extLst>
          </p:cNvPr>
          <p:cNvSpPr txBox="1"/>
          <p:nvPr userDrawn="1"/>
        </p:nvSpPr>
        <p:spPr>
          <a:xfrm>
            <a:off x="12337896" y="5736"/>
            <a:ext cx="2376000" cy="5043464"/>
          </a:xfrm>
          <a:prstGeom prst="rect">
            <a:avLst/>
          </a:prstGeom>
          <a:solidFill>
            <a:schemeClr val="bg1">
              <a:lumMod val="95000"/>
            </a:schemeClr>
          </a:solid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108000" bIns="144000" rtlCol="0">
            <a:spAutoFit/>
          </a:bodyPr>
          <a:lstStyle/>
          <a:p>
            <a:pPr marL="0" algn="l" defTabSz="914400" rtl="0" eaLnBrk="1" latinLnBrk="0" hangingPunct="1">
              <a:lnSpc>
                <a:spcPct val="120000"/>
              </a:lnSpc>
            </a:pPr>
            <a:r>
              <a:rPr lang="nl-NL" sz="1000" b="1" kern="1200" cap="all" baseline="0" noProof="1">
                <a:solidFill>
                  <a:schemeClr val="accent1"/>
                </a:solidFill>
                <a:latin typeface="Calibri" panose="020F0502020204030204" pitchFamily="34" charset="0"/>
                <a:ea typeface="+mn-ea"/>
                <a:cs typeface="Calibri" panose="020F050202020403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100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in het midden van het fotovak en voeg de gewenste foto in.</a:t>
            </a: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1000"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1000" b="1"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914400" rtl="0" eaLnBrk="1" latinLnBrk="0" hangingPunct="1">
              <a:lnSpc>
                <a:spcPct val="120000"/>
              </a:lnSpc>
            </a:pPr>
            <a:r>
              <a:rPr lang="nl-NL" sz="1000" b="1" kern="1200" cap="all" baseline="0" noProof="1">
                <a:solidFill>
                  <a:schemeClr val="accent1"/>
                </a:solidFill>
                <a:latin typeface="Calibri" panose="020F0502020204030204" pitchFamily="34" charset="0"/>
                <a:ea typeface="+mn-ea"/>
                <a:cs typeface="Calibri" panose="020F0502020204030204" pitchFamily="34" charset="0"/>
              </a:rPr>
              <a:t>FOTO BIJSNIJDEN</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100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Foto</a:t>
            </a:r>
            <a:r>
              <a:rPr lang="nl-NL" sz="100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100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bijsnijden</a:t>
            </a: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Houd de </a:t>
            </a:r>
            <a:r>
              <a:rPr lang="nl-NL" sz="100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Shift-toets</a:t>
            </a: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ingedrukt en sleep de foto zodat het juiste deel van de foto wordt getoond. </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naast de dia.</a:t>
            </a:r>
          </a:p>
          <a:p>
            <a:pPr>
              <a:lnSpc>
                <a:spcPct val="120000"/>
              </a:lnSpc>
            </a:pPr>
            <a:endParaRPr lang="nl-NL" sz="1000"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1000" b="1" kern="1200" cap="all"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algn="l" defTabSz="914400" rtl="0" eaLnBrk="1" latinLnBrk="0" hangingPunct="1">
              <a:lnSpc>
                <a:spcPct val="120000"/>
              </a:lnSpc>
            </a:pPr>
            <a:r>
              <a:rPr lang="nl-NL" sz="1000" b="1" kern="1200" cap="all" baseline="0" noProof="1">
                <a:solidFill>
                  <a:schemeClr val="accent1"/>
                </a:solidFill>
                <a:latin typeface="Calibri" panose="020F0502020204030204" pitchFamily="34" charset="0"/>
                <a:ea typeface="+mn-ea"/>
                <a:cs typeface="Calibri" panose="020F0502020204030204" pitchFamily="34" charset="0"/>
              </a:rPr>
              <a:t> FOTO VERVANGEN</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foto.</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Verwijder de foto door op </a:t>
            </a:r>
            <a:r>
              <a:rPr lang="nl-NL" sz="100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Delete</a:t>
            </a:r>
            <a:r>
              <a:rPr lang="nl-NL" sz="100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100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 drukken.</a:t>
            </a:r>
          </a:p>
          <a:p>
            <a:pPr marL="144000" indent="-144000">
              <a:lnSpc>
                <a:spcPct val="120000"/>
              </a:lnSpc>
              <a:buFont typeface="+mj-lt"/>
              <a:buAutoNum type="arabicPeriod"/>
            </a:pPr>
            <a:r>
              <a:rPr lang="nl-NL" sz="100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afbeeldings-pictogram en voeg de gewenste foto in.</a:t>
            </a:r>
          </a:p>
          <a:p>
            <a:pPr>
              <a:lnSpc>
                <a:spcPct val="120000"/>
              </a:lnSpc>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a:lnSpc>
                <a:spcPct val="120000"/>
              </a:lnSpc>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nl-NL" sz="1000" u="sng" baseline="0" noProof="1">
                <a:solidFill>
                  <a:srgbClr val="4C5960"/>
                </a:solidFill>
                <a:latin typeface="Calibri" panose="020F0502020204030204" pitchFamily="34" charset="0"/>
                <a:cs typeface="Calibri" panose="020F0502020204030204" pitchFamily="34" charset="0"/>
              </a:rPr>
              <a:t>TIP</a:t>
            </a:r>
            <a:r>
              <a:rPr lang="nl-NL" sz="1000" baseline="0" noProof="1">
                <a:solidFill>
                  <a:srgbClr val="4C5960"/>
                </a:solidFill>
                <a:latin typeface="Calibri" panose="020F0502020204030204" pitchFamily="34" charset="0"/>
                <a:cs typeface="Calibri" panose="020F0502020204030204" pitchFamily="34" charset="0"/>
              </a:rPr>
              <a:t>: Klik op de knop </a:t>
            </a:r>
            <a:r>
              <a:rPr lang="nl-NL" sz="100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Opnieuw</a:t>
            </a:r>
            <a:r>
              <a:rPr lang="nl-NL" sz="100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1000" b="1" u="none"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instellen</a:t>
            </a:r>
            <a:r>
              <a:rPr lang="nl-NL" sz="1000" baseline="0" noProof="1">
                <a:solidFill>
                  <a:srgbClr val="4C5960"/>
                </a:solidFill>
                <a:latin typeface="Calibri" panose="020F0502020204030204" pitchFamily="34" charset="0"/>
                <a:cs typeface="Calibri" panose="020F0502020204030204" pitchFamily="34" charset="0"/>
              </a:rPr>
              <a:t> als het foto- of het tekstvak niet meer op de juiste positie staan.</a:t>
            </a: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12" name="Tijdelijke aanduiding voor tekst 9">
            <a:extLst>
              <a:ext uri="{FF2B5EF4-FFF2-40B4-BE49-F238E27FC236}">
                <a16:creationId xmlns:a16="http://schemas.microsoft.com/office/drawing/2014/main" id="{928971BD-D8B6-23C8-1BDA-7C2F42A01EF6}"/>
              </a:ext>
            </a:extLst>
          </p:cNvPr>
          <p:cNvSpPr>
            <a:spLocks noGrp="1"/>
          </p:cNvSpPr>
          <p:nvPr>
            <p:ph type="body" sz="quarter" idx="13" hasCustomPrompt="1"/>
          </p:nvPr>
        </p:nvSpPr>
        <p:spPr>
          <a:xfrm>
            <a:off x="6096000" y="1882438"/>
            <a:ext cx="5148263" cy="434975"/>
          </a:xfrm>
        </p:spPr>
        <p:txBody>
          <a:bodyPr/>
          <a:lstStyle>
            <a:lvl1pPr>
              <a:defRPr sz="2700" b="1"/>
            </a:lvl1pPr>
            <a:lvl2pPr>
              <a:defRPr sz="2700" b="1"/>
            </a:lvl2pPr>
          </a:lstStyle>
          <a:p>
            <a:pPr lvl="0"/>
            <a:r>
              <a:rPr lang="nl-NL"/>
              <a:t>Klik voor subtitel</a:t>
            </a:r>
          </a:p>
          <a:p>
            <a:pPr lvl="1"/>
            <a:endParaRPr lang="nl-NL"/>
          </a:p>
        </p:txBody>
      </p:sp>
      <p:sp>
        <p:nvSpPr>
          <p:cNvPr id="9" name="Rechthoek 8">
            <a:extLst>
              <a:ext uri="{FF2B5EF4-FFF2-40B4-BE49-F238E27FC236}">
                <a16:creationId xmlns:a16="http://schemas.microsoft.com/office/drawing/2014/main" id="{6B68F682-D9D1-7A3D-C4BF-045724D23ACA}"/>
              </a:ext>
            </a:extLst>
          </p:cNvPr>
          <p:cNvSpPr/>
          <p:nvPr userDrawn="1"/>
        </p:nvSpPr>
        <p:spPr>
          <a:xfrm rot="5400000">
            <a:off x="-2131724" y="3399037"/>
            <a:ext cx="5616000" cy="6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afbeelding 12">
            <a:extLst>
              <a:ext uri="{FF2B5EF4-FFF2-40B4-BE49-F238E27FC236}">
                <a16:creationId xmlns:a16="http://schemas.microsoft.com/office/drawing/2014/main" id="{D4A9B264-6A68-0271-CD94-26D03442863D}"/>
              </a:ext>
            </a:extLst>
          </p:cNvPr>
          <p:cNvSpPr>
            <a:spLocks noGrp="1"/>
          </p:cNvSpPr>
          <p:nvPr>
            <p:ph type="pic" sz="quarter" idx="14"/>
          </p:nvPr>
        </p:nvSpPr>
        <p:spPr>
          <a:xfrm>
            <a:off x="706875" y="621637"/>
            <a:ext cx="4644000" cy="5615651"/>
          </a:xfrm>
          <a:solidFill>
            <a:schemeClr val="bg1">
              <a:lumMod val="95000"/>
            </a:schemeClr>
          </a:solidFill>
        </p:spPr>
        <p:txBody>
          <a:bodyPr/>
          <a:lstStyle/>
          <a:p>
            <a:endParaRPr lang="nl-NL"/>
          </a:p>
        </p:txBody>
      </p:sp>
    </p:spTree>
    <p:extLst>
      <p:ext uri="{BB962C8B-B14F-4D97-AF65-F5344CB8AC3E}">
        <p14:creationId xmlns:p14="http://schemas.microsoft.com/office/powerpoint/2010/main" val="163944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186DC6-0BAC-A30B-3EB9-B0485EF69C7D}"/>
              </a:ext>
            </a:extLst>
          </p:cNvPr>
          <p:cNvSpPr/>
          <p:nvPr userDrawn="1"/>
        </p:nvSpPr>
        <p:spPr>
          <a:xfrm>
            <a:off x="623888" y="1376362"/>
            <a:ext cx="10944224" cy="4860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p:txBody>
          <a:bodyPr/>
          <a:lstStyle/>
          <a:p>
            <a:r>
              <a:rPr lang="nl-NL"/>
              <a:t>Klik voor titel</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
        <p:nvSpPr>
          <p:cNvPr id="8" name="Tekstvak 7">
            <a:extLst>
              <a:ext uri="{FF2B5EF4-FFF2-40B4-BE49-F238E27FC236}">
                <a16:creationId xmlns:a16="http://schemas.microsoft.com/office/drawing/2014/main" id="{EC5EA6FD-E97F-4986-9799-2ECD1E27763E}"/>
              </a:ext>
            </a:extLst>
          </p:cNvPr>
          <p:cNvSpPr txBox="1"/>
          <p:nvPr userDrawn="1"/>
        </p:nvSpPr>
        <p:spPr>
          <a:xfrm>
            <a:off x="12337896" y="5736"/>
            <a:ext cx="2340000" cy="5597462"/>
          </a:xfrm>
          <a:prstGeom prst="rect">
            <a:avLst/>
          </a:prstGeom>
          <a:solidFill>
            <a:schemeClr val="bg1">
              <a:lumMod val="95000"/>
            </a:schemeClr>
          </a:solid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108000" bIns="144000" rtlCol="0">
            <a:spAutoFit/>
          </a:bodyPr>
          <a:lstStyle/>
          <a:p>
            <a:pPr marL="0" algn="l" defTabSz="914400" rtl="0" eaLnBrk="1" latinLnBrk="0" hangingPunct="1">
              <a:lnSpc>
                <a:spcPct val="120000"/>
              </a:lnSpc>
            </a:pPr>
            <a:r>
              <a:rPr lang="nl-NL" sz="1000" b="1" kern="1200" cap="all" baseline="0" noProof="1">
                <a:solidFill>
                  <a:schemeClr val="accent1"/>
                </a:solidFill>
                <a:latin typeface="Calibri" panose="020F0502020204030204" pitchFamily="34" charset="0"/>
                <a:ea typeface="+mn-ea"/>
                <a:cs typeface="Calibri" panose="020F0502020204030204" pitchFamily="34" charset="0"/>
              </a:rPr>
              <a:t>TABEL INVOEGEN</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tabel-pictogram in het midden van het grote vak.</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het aantal rijen en kolommen.</a:t>
            </a:r>
          </a:p>
          <a:p>
            <a:pPr marL="144000">
              <a:lnSpc>
                <a:spcPct val="120000"/>
              </a:lnSpc>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 tabel krijgt automatisch de opmaak ´Stijl Gemiddeld, Accent 3´. </a:t>
            </a:r>
          </a:p>
          <a:p>
            <a:pPr marL="0" marR="0" lvl="0" indent="0" algn="l" defTabSz="914400" rtl="0" eaLnBrk="1" fontAlgn="auto" latinLnBrk="0" hangingPunct="1">
              <a:lnSpc>
                <a:spcPct val="120000"/>
              </a:lnSpc>
              <a:spcBef>
                <a:spcPts val="0"/>
              </a:spcBef>
              <a:spcAft>
                <a:spcPts val="0"/>
              </a:spcAft>
              <a:buClrTx/>
              <a:buSzTx/>
              <a:buFontTx/>
              <a:buNone/>
              <a:tabLst/>
              <a:defRPr/>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nl-NL" sz="1000" b="1"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TABEL OPMAKEN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Je moet de opmaak van de tabel nog handmatig aanpassen.</a:t>
            </a:r>
          </a:p>
          <a:p>
            <a:pPr marL="0" marR="0" lvl="0" indent="0" algn="l" defTabSz="914400" rtl="0" eaLnBrk="1" fontAlgn="auto" latinLnBrk="0" hangingPunct="1">
              <a:lnSpc>
                <a:spcPct val="120000"/>
              </a:lnSpc>
              <a:spcBef>
                <a:spcPts val="0"/>
              </a:spcBef>
              <a:spcAft>
                <a:spcPts val="0"/>
              </a:spcAft>
              <a:buClrTx/>
              <a:buSzTx/>
              <a:buFontTx/>
              <a:buNone/>
              <a:tabLst/>
              <a:defRPr/>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nl-NL" sz="1000" u="sng"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Tabelranden</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Selecteer de hele tabel.</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100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Randen</a:t>
            </a: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Selecteer </a:t>
            </a:r>
            <a:r>
              <a:rPr lang="nl-NL" sz="100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Geen rand</a:t>
            </a: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pendikte: 4,5 pt.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penkleur: Wit.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Randen.</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Selecteer horizontale binnenrand.</a:t>
            </a:r>
          </a:p>
          <a:p>
            <a:pPr marL="108000" marR="0" lvl="0" indent="-108000" algn="l" defTabSz="914400" rtl="0" eaLnBrk="1" fontAlgn="auto" latinLnBrk="0" hangingPunct="1">
              <a:lnSpc>
                <a:spcPct val="120000"/>
              </a:lnSpc>
              <a:spcBef>
                <a:spcPts val="0"/>
              </a:spcBef>
              <a:spcAft>
                <a:spcPts val="0"/>
              </a:spcAft>
              <a:buClrTx/>
              <a:buSzTx/>
              <a:buFont typeface="+mj-lt"/>
              <a:buAutoNum type="arabicPeriod"/>
              <a:tabLst/>
              <a:defRPr/>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nl-NL" sz="1000" u="sng"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 van de tabel</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Selecteer de hele tabel.</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tekstgrootte: 20 pt.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nl-NL" sz="1000" u="sng"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 eerste rij</a:t>
            </a:r>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nl-NL" sz="1000" u="none"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Stel de tekst van de eerste rij als volgt in:</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Tekstkleur: Rood.</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Tekstgrootte: 28 pt.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Vet.</a:t>
            </a:r>
          </a:p>
        </p:txBody>
      </p:sp>
      <p:sp>
        <p:nvSpPr>
          <p:cNvPr id="7" name="Tijdelijke aanduiding voor tabel 7">
            <a:extLst>
              <a:ext uri="{FF2B5EF4-FFF2-40B4-BE49-F238E27FC236}">
                <a16:creationId xmlns:a16="http://schemas.microsoft.com/office/drawing/2014/main" id="{D3647399-BD88-7AC7-2055-848091F0D7B3}"/>
              </a:ext>
            </a:extLst>
          </p:cNvPr>
          <p:cNvSpPr>
            <a:spLocks noGrp="1"/>
          </p:cNvSpPr>
          <p:nvPr>
            <p:ph type="tbl" sz="quarter" idx="13" hasCustomPrompt="1"/>
          </p:nvPr>
        </p:nvSpPr>
        <p:spPr>
          <a:xfrm>
            <a:off x="947738" y="2436475"/>
            <a:ext cx="10296525" cy="38008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Klik om een tabel toe te voegen. Aan de rechterkant van de dia staat hoe je de tabel kunt opmaken. </a:t>
            </a:r>
          </a:p>
        </p:txBody>
      </p:sp>
      <p:sp>
        <p:nvSpPr>
          <p:cNvPr id="10" name="Tijdelijke aanduiding voor tekst 9">
            <a:extLst>
              <a:ext uri="{FF2B5EF4-FFF2-40B4-BE49-F238E27FC236}">
                <a16:creationId xmlns:a16="http://schemas.microsoft.com/office/drawing/2014/main" id="{3299B21E-B522-422A-3364-4EF691D73232}"/>
              </a:ext>
            </a:extLst>
          </p:cNvPr>
          <p:cNvSpPr>
            <a:spLocks noGrp="1"/>
          </p:cNvSpPr>
          <p:nvPr>
            <p:ph type="body" sz="quarter" idx="14" hasCustomPrompt="1"/>
          </p:nvPr>
        </p:nvSpPr>
        <p:spPr>
          <a:xfrm>
            <a:off x="947738" y="1882438"/>
            <a:ext cx="10296525"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257053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kleine tabe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1437E0C-F542-0958-232F-7F9E73707D3D}"/>
              </a:ext>
            </a:extLst>
          </p:cNvPr>
          <p:cNvSpPr/>
          <p:nvPr userDrawn="1"/>
        </p:nvSpPr>
        <p:spPr>
          <a:xfrm>
            <a:off x="623888" y="1376362"/>
            <a:ext cx="5184775" cy="4860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p:txBody>
          <a:bodyPr/>
          <a:lstStyle/>
          <a:p>
            <a:r>
              <a:rPr lang="nl-NL"/>
              <a:t>Klik voor titel</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
        <p:nvSpPr>
          <p:cNvPr id="9" name="Tijdelijke aanduiding voor tabel 7"/>
          <p:cNvSpPr>
            <a:spLocks noGrp="1"/>
          </p:cNvSpPr>
          <p:nvPr>
            <p:ph type="tbl" sz="quarter" idx="13" hasCustomPrompt="1"/>
          </p:nvPr>
        </p:nvSpPr>
        <p:spPr>
          <a:xfrm>
            <a:off x="947738" y="2436475"/>
            <a:ext cx="4535487" cy="38008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a:t>Klik om een tabel toe te voegen. Aan de rechterkant van de dia staat hoe je de tabel kunt opmaken. </a:t>
            </a:r>
          </a:p>
        </p:txBody>
      </p:sp>
      <p:sp>
        <p:nvSpPr>
          <p:cNvPr id="14" name="Tekstvak 13">
            <a:extLst>
              <a:ext uri="{FF2B5EF4-FFF2-40B4-BE49-F238E27FC236}">
                <a16:creationId xmlns:a16="http://schemas.microsoft.com/office/drawing/2014/main" id="{EDF62ADE-AA9C-B1BE-22FE-F3C8D70A30F5}"/>
              </a:ext>
            </a:extLst>
          </p:cNvPr>
          <p:cNvSpPr txBox="1"/>
          <p:nvPr userDrawn="1"/>
        </p:nvSpPr>
        <p:spPr>
          <a:xfrm>
            <a:off x="12337896" y="5736"/>
            <a:ext cx="2340000" cy="5597462"/>
          </a:xfrm>
          <a:prstGeom prst="rect">
            <a:avLst/>
          </a:prstGeom>
          <a:solidFill>
            <a:schemeClr val="bg1">
              <a:lumMod val="95000"/>
            </a:schemeClr>
          </a:solid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108000" bIns="144000" rtlCol="0">
            <a:spAutoFit/>
          </a:bodyPr>
          <a:lstStyle/>
          <a:p>
            <a:pPr marL="0" algn="l" defTabSz="914400" rtl="0" eaLnBrk="1" latinLnBrk="0" hangingPunct="1">
              <a:lnSpc>
                <a:spcPct val="120000"/>
              </a:lnSpc>
            </a:pPr>
            <a:r>
              <a:rPr lang="nl-NL" sz="1000" b="1" kern="1200" cap="all" baseline="0" noProof="1">
                <a:solidFill>
                  <a:schemeClr val="accent1"/>
                </a:solidFill>
                <a:latin typeface="Calibri" panose="020F0502020204030204" pitchFamily="34" charset="0"/>
                <a:ea typeface="+mn-ea"/>
                <a:cs typeface="Calibri" panose="020F0502020204030204" pitchFamily="34" charset="0"/>
              </a:rPr>
              <a:t>TABEL INVOEGEN</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het tabel-pictogram in het midden van het grote vak.</a:t>
            </a:r>
          </a:p>
          <a:p>
            <a:pPr marL="144000" indent="-144000">
              <a:lnSpc>
                <a:spcPct val="120000"/>
              </a:lnSpc>
              <a:buFont typeface="+mj-lt"/>
              <a:buAutoNum type="arabicPeriod"/>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het aantal rijen en kolommen.</a:t>
            </a:r>
          </a:p>
          <a:p>
            <a:pPr marL="144000">
              <a:lnSpc>
                <a:spcPct val="120000"/>
              </a:lnSpc>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De tabel krijgt automatisch de opmaak ´Stijl Gemiddeld, Accent 3´. </a:t>
            </a:r>
          </a:p>
          <a:p>
            <a:pPr marL="0" marR="0" lvl="0" indent="0" algn="l" defTabSz="914400" rtl="0" eaLnBrk="1" fontAlgn="auto" latinLnBrk="0" hangingPunct="1">
              <a:lnSpc>
                <a:spcPct val="120000"/>
              </a:lnSpc>
              <a:spcBef>
                <a:spcPts val="0"/>
              </a:spcBef>
              <a:spcAft>
                <a:spcPts val="0"/>
              </a:spcAft>
              <a:buClrTx/>
              <a:buSzTx/>
              <a:buFontTx/>
              <a:buNone/>
              <a:tabLst/>
              <a:defRPr/>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nl-NL" sz="1000" b="1"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TABEL OPMAKEN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Je moet de opmaak van de tabel nog handmatig aanpassen.</a:t>
            </a:r>
          </a:p>
          <a:p>
            <a:pPr marL="0" marR="0" lvl="0" indent="0" algn="l" defTabSz="914400" rtl="0" eaLnBrk="1" fontAlgn="auto" latinLnBrk="0" hangingPunct="1">
              <a:lnSpc>
                <a:spcPct val="120000"/>
              </a:lnSpc>
              <a:spcBef>
                <a:spcPts val="0"/>
              </a:spcBef>
              <a:spcAft>
                <a:spcPts val="0"/>
              </a:spcAft>
              <a:buClrTx/>
              <a:buSzTx/>
              <a:buFontTx/>
              <a:buNone/>
              <a:tabLst/>
              <a:defRPr/>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nl-NL" sz="1000" u="sng"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Tabelranden</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Selecteer de hele tabel.</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100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Randen</a:t>
            </a: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Selecteer </a:t>
            </a:r>
            <a:r>
              <a:rPr lang="nl-NL" sz="100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Geen rand</a:t>
            </a: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pendikte: 4,5 pt.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penkleur: Wit.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Randen.</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Selecteer horizontale binnenrand.</a:t>
            </a:r>
          </a:p>
          <a:p>
            <a:pPr marL="108000" marR="0" lvl="0" indent="-108000" algn="l" defTabSz="914400" rtl="0" eaLnBrk="1" fontAlgn="auto" latinLnBrk="0" hangingPunct="1">
              <a:lnSpc>
                <a:spcPct val="120000"/>
              </a:lnSpc>
              <a:spcBef>
                <a:spcPts val="0"/>
              </a:spcBef>
              <a:spcAft>
                <a:spcPts val="0"/>
              </a:spcAft>
              <a:buClrTx/>
              <a:buSzTx/>
              <a:buFont typeface="+mj-lt"/>
              <a:buAutoNum type="arabicPeriod"/>
              <a:tabLst/>
              <a:defRPr/>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nl-NL" sz="1000" u="sng"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 van de tabel</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Selecteer de hele tabel.</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tekstgrootte: 20 pt.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endPar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nl-NL" sz="1000" u="sng"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 eerste rij</a:t>
            </a:r>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nl-NL" sz="1000" u="none"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Stel de tekst van de eerste rij als volgt in:</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Tekstkleur: Rood.</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Tekstgrootte: 28 pt.</a:t>
            </a:r>
          </a:p>
          <a:p>
            <a:pPr marL="144000" marR="0" lvl="0" indent="-144000" algn="l" defTabSz="914400" rtl="0" eaLnBrk="1" fontAlgn="auto" latinLnBrk="0" hangingPunct="1">
              <a:lnSpc>
                <a:spcPct val="120000"/>
              </a:lnSpc>
              <a:spcBef>
                <a:spcPts val="0"/>
              </a:spcBef>
              <a:spcAft>
                <a:spcPts val="0"/>
              </a:spcAft>
              <a:buClrTx/>
              <a:buSzTx/>
              <a:buFont typeface="+mj-lt"/>
              <a:buAutoNum type="arabicPeriod"/>
              <a:tabLst/>
              <a:defRPr/>
            </a:pPr>
            <a:r>
              <a:rPr lang="nl-NL" sz="10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Vet.</a:t>
            </a:r>
          </a:p>
        </p:txBody>
      </p:sp>
      <p:sp>
        <p:nvSpPr>
          <p:cNvPr id="3" name="Tijdelijke aanduiding voor tekst 9">
            <a:extLst>
              <a:ext uri="{FF2B5EF4-FFF2-40B4-BE49-F238E27FC236}">
                <a16:creationId xmlns:a16="http://schemas.microsoft.com/office/drawing/2014/main" id="{8C1FA62E-3A0A-B946-9503-DC1858A61E1D}"/>
              </a:ext>
            </a:extLst>
          </p:cNvPr>
          <p:cNvSpPr>
            <a:spLocks noGrp="1"/>
          </p:cNvSpPr>
          <p:nvPr>
            <p:ph type="body" sz="quarter" idx="14" hasCustomPrompt="1"/>
          </p:nvPr>
        </p:nvSpPr>
        <p:spPr>
          <a:xfrm>
            <a:off x="947738" y="1882438"/>
            <a:ext cx="10296525"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393126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a:t>Klik voor titel</a:t>
            </a:r>
          </a:p>
        </p:txBody>
      </p:sp>
      <p:sp>
        <p:nvSpPr>
          <p:cNvPr id="3" name="Tijdelijke aanduiding voor datum 2"/>
          <p:cNvSpPr>
            <a:spLocks noGrp="1"/>
          </p:cNvSpPr>
          <p:nvPr>
            <p:ph type="dt" sz="half" idx="10"/>
          </p:nvPr>
        </p:nvSpPr>
        <p:spPr/>
        <p:txBody>
          <a:bodyPr/>
          <a:lstStyle/>
          <a:p>
            <a:fld id="{0C500699-B56B-4B57-A1DB-EDAA374C8D0F}" type="datetimeFigureOut">
              <a:rPr lang="nl-NL" smtClean="0"/>
              <a:t>23-1-2026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29DC087-FE3C-4A49-A032-2EF798F57C7B}" type="slidenum">
              <a:rPr lang="nl-NL" smtClean="0"/>
              <a:t>‹nr.›</a:t>
            </a:fld>
            <a:endParaRPr lang="nl-NL"/>
          </a:p>
        </p:txBody>
      </p:sp>
      <p:sp>
        <p:nvSpPr>
          <p:cNvPr id="6" name="Tijdelijke aanduiding voor tekst 9">
            <a:extLst>
              <a:ext uri="{FF2B5EF4-FFF2-40B4-BE49-F238E27FC236}">
                <a16:creationId xmlns:a16="http://schemas.microsoft.com/office/drawing/2014/main" id="{457E43EC-A576-8378-B3A9-DA4821FED427}"/>
              </a:ext>
            </a:extLst>
          </p:cNvPr>
          <p:cNvSpPr>
            <a:spLocks noGrp="1"/>
          </p:cNvSpPr>
          <p:nvPr>
            <p:ph type="body" sz="quarter" idx="13" hasCustomPrompt="1"/>
          </p:nvPr>
        </p:nvSpPr>
        <p:spPr>
          <a:xfrm>
            <a:off x="947738" y="1882438"/>
            <a:ext cx="10296525"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1824954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C500699-B56B-4B57-A1DB-EDAA374C8D0F}" type="datetimeFigureOut">
              <a:rPr lang="nl-NL" smtClean="0"/>
              <a:t>23-1-2026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29DC087-FE3C-4A49-A032-2EF798F57C7B}" type="slidenum">
              <a:rPr lang="nl-NL" smtClean="0"/>
              <a:t>‹nr.›</a:t>
            </a:fld>
            <a:endParaRPr lang="nl-NL"/>
          </a:p>
        </p:txBody>
      </p:sp>
    </p:spTree>
    <p:extLst>
      <p:ext uri="{BB962C8B-B14F-4D97-AF65-F5344CB8AC3E}">
        <p14:creationId xmlns:p14="http://schemas.microsoft.com/office/powerpoint/2010/main" val="1106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inddi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EB826B1-D1C5-50F8-E76A-22C23F949B84}"/>
              </a:ext>
            </a:extLst>
          </p:cNvPr>
          <p:cNvSpPr/>
          <p:nvPr userDrawn="1"/>
        </p:nvSpPr>
        <p:spPr>
          <a:xfrm>
            <a:off x="0" y="-2"/>
            <a:ext cx="12192000" cy="48918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2BD50A4-B183-FAB4-4753-9CB2732D7A77}"/>
              </a:ext>
            </a:extLst>
          </p:cNvPr>
          <p:cNvSpPr/>
          <p:nvPr userDrawn="1"/>
        </p:nvSpPr>
        <p:spPr>
          <a:xfrm>
            <a:off x="0" y="4891800"/>
            <a:ext cx="12192000" cy="1170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47738" y="1004605"/>
            <a:ext cx="7156675" cy="680757"/>
          </a:xfrm>
        </p:spPr>
        <p:txBody>
          <a:bodyPr/>
          <a:lstStyle>
            <a:lvl1pPr>
              <a:defRPr>
                <a:solidFill>
                  <a:schemeClr val="bg1"/>
                </a:solidFill>
              </a:defRPr>
            </a:lvl1pPr>
          </a:lstStyle>
          <a:p>
            <a:r>
              <a:rPr lang="nl-NL"/>
              <a:t>Klik voor titel</a:t>
            </a:r>
          </a:p>
        </p:txBody>
      </p:sp>
      <p:sp>
        <p:nvSpPr>
          <p:cNvPr id="9" name="Tijdelijke aanduiding voor tekst 9">
            <a:extLst>
              <a:ext uri="{FF2B5EF4-FFF2-40B4-BE49-F238E27FC236}">
                <a16:creationId xmlns:a16="http://schemas.microsoft.com/office/drawing/2014/main" id="{8FAB819C-D4D5-D783-F236-10479758905E}"/>
              </a:ext>
            </a:extLst>
          </p:cNvPr>
          <p:cNvSpPr>
            <a:spLocks noGrp="1"/>
          </p:cNvSpPr>
          <p:nvPr>
            <p:ph type="body" sz="quarter" idx="13" hasCustomPrompt="1"/>
          </p:nvPr>
        </p:nvSpPr>
        <p:spPr>
          <a:xfrm>
            <a:off x="947738" y="1882438"/>
            <a:ext cx="7156675" cy="434975"/>
          </a:xfrm>
        </p:spPr>
        <p:txBody>
          <a:bodyPr/>
          <a:lstStyle>
            <a:lvl1pPr>
              <a:defRPr sz="2700" b="1">
                <a:solidFill>
                  <a:schemeClr val="bg1"/>
                </a:solidFill>
              </a:defRPr>
            </a:lvl1pPr>
            <a:lvl2pPr>
              <a:defRPr sz="2700" b="1">
                <a:solidFill>
                  <a:schemeClr val="bg1"/>
                </a:solidFill>
              </a:defRPr>
            </a:lvl2pPr>
          </a:lstStyle>
          <a:p>
            <a:pPr lvl="0"/>
            <a:r>
              <a:rPr lang="nl-NL"/>
              <a:t>Klik voor subtitel</a:t>
            </a:r>
          </a:p>
          <a:p>
            <a:pPr lvl="1"/>
            <a:endParaRPr lang="nl-NL"/>
          </a:p>
        </p:txBody>
      </p:sp>
      <p:sp>
        <p:nvSpPr>
          <p:cNvPr id="13" name="Tijdelijke aanduiding voor tekst 12">
            <a:extLst>
              <a:ext uri="{FF2B5EF4-FFF2-40B4-BE49-F238E27FC236}">
                <a16:creationId xmlns:a16="http://schemas.microsoft.com/office/drawing/2014/main" id="{0DC1BB01-B2BB-FB6A-BF9A-2CF6FB8BDCAE}"/>
              </a:ext>
            </a:extLst>
          </p:cNvPr>
          <p:cNvSpPr>
            <a:spLocks noGrp="1"/>
          </p:cNvSpPr>
          <p:nvPr>
            <p:ph type="body" sz="quarter" idx="14"/>
          </p:nvPr>
        </p:nvSpPr>
        <p:spPr>
          <a:xfrm>
            <a:off x="902017" y="2438400"/>
            <a:ext cx="7202395" cy="221488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4" name="Graphic 13">
            <a:extLst>
              <a:ext uri="{FF2B5EF4-FFF2-40B4-BE49-F238E27FC236}">
                <a16:creationId xmlns:a16="http://schemas.microsoft.com/office/drawing/2014/main" id="{CB94F8F0-F39F-042B-F49E-1427614C40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0943" y="5234839"/>
            <a:ext cx="2160000" cy="1526367"/>
          </a:xfrm>
          <a:prstGeom prst="rect">
            <a:avLst/>
          </a:prstGeom>
        </p:spPr>
      </p:pic>
      <p:sp>
        <p:nvSpPr>
          <p:cNvPr id="16" name="Tekstvak 15">
            <a:extLst>
              <a:ext uri="{FF2B5EF4-FFF2-40B4-BE49-F238E27FC236}">
                <a16:creationId xmlns:a16="http://schemas.microsoft.com/office/drawing/2014/main" id="{2D750116-C044-4A9D-DF3B-10BDF1EDDA77}"/>
              </a:ext>
            </a:extLst>
          </p:cNvPr>
          <p:cNvSpPr txBox="1"/>
          <p:nvPr userDrawn="1"/>
        </p:nvSpPr>
        <p:spPr>
          <a:xfrm>
            <a:off x="623888" y="5750875"/>
            <a:ext cx="2256472" cy="468000"/>
          </a:xfrm>
          <a:prstGeom prst="roundRect">
            <a:avLst>
              <a:gd name="adj" fmla="val 50000"/>
            </a:avLst>
          </a:prstGeom>
          <a:solidFill>
            <a:schemeClr val="accent4"/>
          </a:solidFill>
        </p:spPr>
        <p:txBody>
          <a:bodyPr wrap="square" rtlCol="0">
            <a:spAutoFit/>
          </a:bodyPr>
          <a:lstStyle/>
          <a:p>
            <a:pPr algn="ctr">
              <a:lnSpc>
                <a:spcPct val="80000"/>
              </a:lnSpc>
            </a:pPr>
            <a:r>
              <a:rPr lang="nl-NL" sz="2200" b="1">
                <a:solidFill>
                  <a:schemeClr val="bg1"/>
                </a:solidFill>
              </a:rPr>
              <a:t>www.lowan.nl</a:t>
            </a:r>
          </a:p>
        </p:txBody>
      </p:sp>
    </p:spTree>
    <p:extLst>
      <p:ext uri="{BB962C8B-B14F-4D97-AF65-F5344CB8AC3E}">
        <p14:creationId xmlns:p14="http://schemas.microsoft.com/office/powerpoint/2010/main" val="2501218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nddia+POraad">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EB826B1-D1C5-50F8-E76A-22C23F949B84}"/>
              </a:ext>
            </a:extLst>
          </p:cNvPr>
          <p:cNvSpPr/>
          <p:nvPr userDrawn="1"/>
        </p:nvSpPr>
        <p:spPr>
          <a:xfrm>
            <a:off x="0" y="-2"/>
            <a:ext cx="12192000" cy="48918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2BD50A4-B183-FAB4-4753-9CB2732D7A77}"/>
              </a:ext>
            </a:extLst>
          </p:cNvPr>
          <p:cNvSpPr/>
          <p:nvPr userDrawn="1"/>
        </p:nvSpPr>
        <p:spPr>
          <a:xfrm>
            <a:off x="0" y="4891800"/>
            <a:ext cx="12192000" cy="1170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47738" y="1004605"/>
            <a:ext cx="7156675" cy="680757"/>
          </a:xfrm>
        </p:spPr>
        <p:txBody>
          <a:bodyPr/>
          <a:lstStyle>
            <a:lvl1pPr>
              <a:defRPr>
                <a:solidFill>
                  <a:schemeClr val="bg1"/>
                </a:solidFill>
              </a:defRPr>
            </a:lvl1pPr>
          </a:lstStyle>
          <a:p>
            <a:r>
              <a:rPr lang="nl-NL"/>
              <a:t>Klik voor titel</a:t>
            </a:r>
          </a:p>
        </p:txBody>
      </p:sp>
      <p:sp>
        <p:nvSpPr>
          <p:cNvPr id="9" name="Tijdelijke aanduiding voor tekst 9">
            <a:extLst>
              <a:ext uri="{FF2B5EF4-FFF2-40B4-BE49-F238E27FC236}">
                <a16:creationId xmlns:a16="http://schemas.microsoft.com/office/drawing/2014/main" id="{8FAB819C-D4D5-D783-F236-10479758905E}"/>
              </a:ext>
            </a:extLst>
          </p:cNvPr>
          <p:cNvSpPr>
            <a:spLocks noGrp="1"/>
          </p:cNvSpPr>
          <p:nvPr>
            <p:ph type="body" sz="quarter" idx="13" hasCustomPrompt="1"/>
          </p:nvPr>
        </p:nvSpPr>
        <p:spPr>
          <a:xfrm>
            <a:off x="947738" y="1882438"/>
            <a:ext cx="7156675" cy="434975"/>
          </a:xfrm>
        </p:spPr>
        <p:txBody>
          <a:bodyPr/>
          <a:lstStyle>
            <a:lvl1pPr>
              <a:defRPr sz="2700" b="1">
                <a:solidFill>
                  <a:schemeClr val="bg1"/>
                </a:solidFill>
              </a:defRPr>
            </a:lvl1pPr>
            <a:lvl2pPr>
              <a:defRPr sz="2700" b="1">
                <a:solidFill>
                  <a:schemeClr val="bg1"/>
                </a:solidFill>
              </a:defRPr>
            </a:lvl2pPr>
          </a:lstStyle>
          <a:p>
            <a:pPr lvl="0"/>
            <a:r>
              <a:rPr lang="nl-NL"/>
              <a:t>Klik voor subtitel</a:t>
            </a:r>
          </a:p>
          <a:p>
            <a:pPr lvl="1"/>
            <a:endParaRPr lang="nl-NL"/>
          </a:p>
        </p:txBody>
      </p:sp>
      <p:sp>
        <p:nvSpPr>
          <p:cNvPr id="13" name="Tijdelijke aanduiding voor tekst 12">
            <a:extLst>
              <a:ext uri="{FF2B5EF4-FFF2-40B4-BE49-F238E27FC236}">
                <a16:creationId xmlns:a16="http://schemas.microsoft.com/office/drawing/2014/main" id="{0DC1BB01-B2BB-FB6A-BF9A-2CF6FB8BDCAE}"/>
              </a:ext>
            </a:extLst>
          </p:cNvPr>
          <p:cNvSpPr>
            <a:spLocks noGrp="1"/>
          </p:cNvSpPr>
          <p:nvPr>
            <p:ph type="body" sz="quarter" idx="14"/>
          </p:nvPr>
        </p:nvSpPr>
        <p:spPr>
          <a:xfrm>
            <a:off x="902017" y="2438400"/>
            <a:ext cx="7202395" cy="221488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4" name="Graphic 13">
            <a:extLst>
              <a:ext uri="{FF2B5EF4-FFF2-40B4-BE49-F238E27FC236}">
                <a16:creationId xmlns:a16="http://schemas.microsoft.com/office/drawing/2014/main" id="{CB94F8F0-F39F-042B-F49E-1427614C40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0943" y="5234839"/>
            <a:ext cx="2160000" cy="1526367"/>
          </a:xfrm>
          <a:prstGeom prst="rect">
            <a:avLst/>
          </a:prstGeom>
        </p:spPr>
      </p:pic>
      <p:pic>
        <p:nvPicPr>
          <p:cNvPr id="15" name="Graphic 14">
            <a:extLst>
              <a:ext uri="{FF2B5EF4-FFF2-40B4-BE49-F238E27FC236}">
                <a16:creationId xmlns:a16="http://schemas.microsoft.com/office/drawing/2014/main" id="{07DE3A19-063D-9156-79FE-A5F2C5C598A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7523" y="5131481"/>
            <a:ext cx="1655762" cy="1655762"/>
          </a:xfrm>
          <a:prstGeom prst="rect">
            <a:avLst/>
          </a:prstGeom>
        </p:spPr>
      </p:pic>
      <p:sp>
        <p:nvSpPr>
          <p:cNvPr id="16" name="Tekstvak 15">
            <a:extLst>
              <a:ext uri="{FF2B5EF4-FFF2-40B4-BE49-F238E27FC236}">
                <a16:creationId xmlns:a16="http://schemas.microsoft.com/office/drawing/2014/main" id="{2D750116-C044-4A9D-DF3B-10BDF1EDDA77}"/>
              </a:ext>
            </a:extLst>
          </p:cNvPr>
          <p:cNvSpPr txBox="1"/>
          <p:nvPr userDrawn="1"/>
        </p:nvSpPr>
        <p:spPr>
          <a:xfrm>
            <a:off x="623888" y="5750875"/>
            <a:ext cx="2256472" cy="468000"/>
          </a:xfrm>
          <a:prstGeom prst="roundRect">
            <a:avLst>
              <a:gd name="adj" fmla="val 50000"/>
            </a:avLst>
          </a:prstGeom>
          <a:solidFill>
            <a:schemeClr val="accent4"/>
          </a:solidFill>
        </p:spPr>
        <p:txBody>
          <a:bodyPr wrap="square" rtlCol="0">
            <a:spAutoFit/>
          </a:bodyPr>
          <a:lstStyle/>
          <a:p>
            <a:pPr algn="ctr">
              <a:lnSpc>
                <a:spcPct val="80000"/>
              </a:lnSpc>
            </a:pPr>
            <a:r>
              <a:rPr lang="nl-NL" sz="2200" b="1">
                <a:solidFill>
                  <a:schemeClr val="bg1"/>
                </a:solidFill>
              </a:rPr>
              <a:t>www.lowan.nl</a:t>
            </a:r>
          </a:p>
        </p:txBody>
      </p:sp>
    </p:spTree>
    <p:extLst>
      <p:ext uri="{BB962C8B-B14F-4D97-AF65-F5344CB8AC3E}">
        <p14:creationId xmlns:p14="http://schemas.microsoft.com/office/powerpoint/2010/main" val="669900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ps">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7F6C835A-E5AB-4015-8AB1-67D1796AA557}"/>
              </a:ext>
            </a:extLst>
          </p:cNvPr>
          <p:cNvSpPr txBox="1"/>
          <p:nvPr userDrawn="1"/>
        </p:nvSpPr>
        <p:spPr>
          <a:xfrm>
            <a:off x="4511674" y="4306579"/>
            <a:ext cx="3204000" cy="1933991"/>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nchor="b" anchorCtr="0">
            <a:spAutoFit/>
          </a:bodyPr>
          <a:lstStyle/>
          <a:p>
            <a:pPr marL="0" indent="0" algn="l" defTabSz="914400" rtl="0" eaLnBrk="1" latinLnBrk="0" hangingPunct="1">
              <a:lnSpc>
                <a:spcPct val="114000"/>
              </a:lnSpc>
              <a:buFont typeface="+mj-lt"/>
              <a:buNone/>
            </a:pPr>
            <a:r>
              <a:rPr lang="nl-NL" sz="1050" b="1" kern="1200" cap="all" spc="60"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Achteraf een ANDERE DIA-INDEling KIEZEN</a:t>
            </a:r>
          </a:p>
          <a:p>
            <a:pPr marL="0" marR="0" lvl="0" indent="0" algn="l" defTabSz="914400" rtl="0" eaLnBrk="1" fontAlgn="auto" latinLnBrk="0" hangingPunct="1">
              <a:lnSpc>
                <a:spcPct val="114000"/>
              </a:lnSpc>
              <a:spcBef>
                <a:spcPts val="0"/>
              </a:spcBef>
              <a:spcAft>
                <a:spcPts val="0"/>
              </a:spcAft>
              <a:buClrTx/>
              <a:buSzTx/>
              <a:buFont typeface="+mj-lt"/>
              <a:buNone/>
              <a:tabLst/>
              <a:defRPr/>
            </a:pPr>
            <a:r>
              <a:rPr lang="nl-NL" sz="1050">
                <a:solidFill>
                  <a:srgbClr val="515F67"/>
                </a:solidFill>
                <a:latin typeface="Calibri" panose="020F0502020204030204" pitchFamily="34" charset="0"/>
                <a:cs typeface="Calibri" panose="020F0502020204030204" pitchFamily="34" charset="0"/>
              </a:rPr>
              <a:t>Je kunt achteraf een andere dia-indeling kiezen zonder dat de inhoud van de dia verloren gaat. Bijvoorbeeld als je wilt switchen tussen ‘</a:t>
            </a:r>
            <a:r>
              <a:rPr lang="nl-NL" sz="1050" err="1">
                <a:solidFill>
                  <a:srgbClr val="515F67"/>
                </a:solidFill>
                <a:latin typeface="Calibri" panose="020F0502020204030204" pitchFamily="34" charset="0"/>
                <a:cs typeface="Calibri" panose="020F0502020204030204" pitchFamily="34" charset="0"/>
              </a:rPr>
              <a:t>Titeldia</a:t>
            </a:r>
            <a:r>
              <a:rPr lang="nl-NL" sz="1050">
                <a:solidFill>
                  <a:srgbClr val="515F67"/>
                </a:solidFill>
                <a:latin typeface="Calibri" panose="020F0502020204030204" pitchFamily="34" charset="0"/>
                <a:cs typeface="Calibri" panose="020F0502020204030204" pitchFamily="34" charset="0"/>
              </a:rPr>
              <a:t>’ en ‘</a:t>
            </a:r>
            <a:r>
              <a:rPr lang="nl-NL" sz="1050" err="1">
                <a:solidFill>
                  <a:srgbClr val="515F67"/>
                </a:solidFill>
                <a:latin typeface="Calibri" panose="020F0502020204030204" pitchFamily="34" charset="0"/>
                <a:cs typeface="Calibri" panose="020F0502020204030204" pitchFamily="34" charset="0"/>
              </a:rPr>
              <a:t>Titeldia+POraad</a:t>
            </a:r>
            <a:r>
              <a:rPr lang="nl-NL" sz="1050">
                <a:solidFill>
                  <a:srgbClr val="515F67"/>
                </a:solidFill>
                <a:latin typeface="Calibri" panose="020F0502020204030204" pitchFamily="34" charset="0"/>
                <a:cs typeface="Calibri" panose="020F0502020204030204" pitchFamily="34" charset="0"/>
              </a:rPr>
              <a:t>’.</a:t>
            </a:r>
          </a:p>
          <a:p>
            <a:pPr marL="144000" indent="-144000">
              <a:lnSpc>
                <a:spcPct val="114000"/>
              </a:lnSpc>
              <a:buFont typeface="+mj-lt"/>
              <a:buAutoNum type="arabicPeriod"/>
            </a:pPr>
            <a:r>
              <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dia die je wilt wijzigen.</a:t>
            </a:r>
          </a:p>
          <a:p>
            <a:pPr marL="144000" indent="-144000">
              <a:lnSpc>
                <a:spcPct val="114000"/>
              </a:lnSpc>
              <a:buFont typeface="+mj-lt"/>
              <a:buAutoNum type="arabicPeriod"/>
            </a:pPr>
            <a:r>
              <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Indeling</a:t>
            </a:r>
            <a:r>
              <a:rPr lang="nl-NL" sz="10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p>
          <a:p>
            <a:pPr marL="144000" indent="-144000">
              <a:lnSpc>
                <a:spcPct val="114000"/>
              </a:lnSpc>
              <a:buFont typeface="+mj-lt"/>
              <a:buAutoNum type="arabicPeriod"/>
            </a:pPr>
            <a:r>
              <a:rPr lang="nl-NL" sz="10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de gewenste indeling.</a:t>
            </a:r>
          </a:p>
          <a:p>
            <a:pPr marL="144000" indent="-144000">
              <a:lnSpc>
                <a:spcPct val="114000"/>
              </a:lnSpc>
              <a:buFont typeface="+mj-lt"/>
              <a:buAutoNum type="arabicPeriod"/>
            </a:pPr>
            <a:endParaRPr lang="nl-NL" sz="1050" b="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a:p>
            <a:pPr marL="0" marR="0" lvl="0" indent="0" algn="l" defTabSz="914400" rtl="0" eaLnBrk="1" fontAlgn="auto" latinLnBrk="0" hangingPunct="1">
              <a:lnSpc>
                <a:spcPct val="114000"/>
              </a:lnSpc>
              <a:spcBef>
                <a:spcPts val="0"/>
              </a:spcBef>
              <a:spcAft>
                <a:spcPts val="0"/>
              </a:spcAft>
              <a:buClrTx/>
              <a:buSzTx/>
              <a:buFont typeface="+mj-lt"/>
              <a:buNone/>
              <a:tabLst/>
              <a:defRPr/>
            </a:pPr>
            <a:r>
              <a:rPr lang="nl-NL" sz="1050" b="1">
                <a:solidFill>
                  <a:srgbClr val="515F67"/>
                </a:solidFill>
                <a:latin typeface="Calibri" panose="020F0502020204030204" pitchFamily="34" charset="0"/>
                <a:cs typeface="Calibri" panose="020F0502020204030204" pitchFamily="34" charset="0"/>
              </a:rPr>
              <a:t>TIP: </a:t>
            </a:r>
            <a:r>
              <a:rPr lang="nl-NL" sz="1050">
                <a:solidFill>
                  <a:srgbClr val="515F67"/>
                </a:solidFill>
                <a:latin typeface="Calibri" panose="020F0502020204030204" pitchFamily="34" charset="0"/>
                <a:cs typeface="Calibri" panose="020F0502020204030204" pitchFamily="34" charset="0"/>
              </a:rPr>
              <a:t>Klik op de knop </a:t>
            </a:r>
            <a:r>
              <a:rPr lang="nl-NL" sz="1050" b="1">
                <a:solidFill>
                  <a:srgbClr val="515F67"/>
                </a:solidFill>
                <a:latin typeface="Calibri" panose="020F0502020204030204" pitchFamily="34" charset="0"/>
                <a:cs typeface="Calibri" panose="020F0502020204030204" pitchFamily="34" charset="0"/>
              </a:rPr>
              <a:t>Opnieuw instellen </a:t>
            </a:r>
            <a:r>
              <a:rPr lang="nl-NL" sz="1050">
                <a:solidFill>
                  <a:srgbClr val="515F67"/>
                </a:solidFill>
                <a:latin typeface="Calibri" panose="020F0502020204030204" pitchFamily="34" charset="0"/>
                <a:cs typeface="Calibri" panose="020F0502020204030204" pitchFamily="34" charset="0"/>
              </a:rPr>
              <a:t>als de foto- en/of tekstvakken niet meer op de juiste positie staan.</a:t>
            </a:r>
          </a:p>
        </p:txBody>
      </p:sp>
      <p:sp>
        <p:nvSpPr>
          <p:cNvPr id="3" name="Tekstvak 2">
            <a:extLst>
              <a:ext uri="{FF2B5EF4-FFF2-40B4-BE49-F238E27FC236}">
                <a16:creationId xmlns:a16="http://schemas.microsoft.com/office/drawing/2014/main" id="{A4856509-6E3C-49C4-9ED7-5C0E9C856DF7}"/>
              </a:ext>
            </a:extLst>
          </p:cNvPr>
          <p:cNvSpPr txBox="1"/>
          <p:nvPr userDrawn="1"/>
        </p:nvSpPr>
        <p:spPr>
          <a:xfrm>
            <a:off x="8518228" y="525376"/>
            <a:ext cx="3205161" cy="82868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spAutoFit/>
          </a:bodyPr>
          <a:lstStyle/>
          <a:p>
            <a:pPr marL="0" indent="0" algn="l" defTabSz="914400" rtl="0" eaLnBrk="1" latinLnBrk="0" hangingPunct="1">
              <a:lnSpc>
                <a:spcPct val="114000"/>
              </a:lnSpc>
              <a:buFont typeface="+mj-lt"/>
              <a:buNone/>
            </a:pPr>
            <a:r>
              <a:rPr lang="nl-NL" sz="1050" b="1" kern="1200" cap="all" spc="60"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Tekstopmaak</a:t>
            </a:r>
          </a:p>
          <a:p>
            <a:pPr marL="0" indent="0" algn="l" defTabSz="914400" rtl="0" eaLnBrk="1" latinLnBrk="0" hangingPunct="1">
              <a:lnSpc>
                <a:spcPct val="114000"/>
              </a:lnSpc>
              <a:buFont typeface="+mj-lt"/>
              <a:buNone/>
            </a:pPr>
            <a: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Gebruik de knoppen </a:t>
            </a: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Vorige tekstopmaak  </a:t>
            </a:r>
            <a:r>
              <a:rPr lang="nl-NL" sz="1050" b="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of</a:t>
            </a: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Volgende tekstopmaak</a:t>
            </a:r>
            <a: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om de juiste tekstopmaak te kiezen. </a:t>
            </a:r>
          </a:p>
          <a:p>
            <a:pPr marL="0" indent="0" algn="l" defTabSz="914400" rtl="0" eaLnBrk="1" latinLnBrk="0" hangingPunct="1">
              <a:lnSpc>
                <a:spcPct val="114000"/>
              </a:lnSpc>
              <a:buFont typeface="+mj-lt"/>
              <a:buNone/>
            </a:pPr>
            <a: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Je kunt kiezen uit de volgende tekstopmaak-niveaus: </a:t>
            </a:r>
          </a:p>
        </p:txBody>
      </p:sp>
      <p:sp>
        <p:nvSpPr>
          <p:cNvPr id="11" name="Tekstvak 10">
            <a:extLst>
              <a:ext uri="{FF2B5EF4-FFF2-40B4-BE49-F238E27FC236}">
                <a16:creationId xmlns:a16="http://schemas.microsoft.com/office/drawing/2014/main" id="{64A18803-CB57-467B-813D-1C72F2C8BA22}"/>
              </a:ext>
            </a:extLst>
          </p:cNvPr>
          <p:cNvSpPr txBox="1"/>
          <p:nvPr userDrawn="1"/>
        </p:nvSpPr>
        <p:spPr>
          <a:xfrm>
            <a:off x="442914" y="525376"/>
            <a:ext cx="3240000" cy="82868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spAutoFit/>
          </a:bodyPr>
          <a:lstStyle/>
          <a:p>
            <a:pPr marL="0" indent="0" algn="l" defTabSz="914400" rtl="0" eaLnBrk="1" latinLnBrk="0" hangingPunct="1">
              <a:lnSpc>
                <a:spcPct val="114000"/>
              </a:lnSpc>
              <a:buFont typeface="+mj-lt"/>
              <a:buNone/>
            </a:pPr>
            <a:r>
              <a:rPr lang="nl-NL" sz="1050" b="1" kern="1200" cap="all" spc="60"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EXTRA TAB</a:t>
            </a:r>
          </a:p>
          <a:p>
            <a:pPr marL="0" indent="0" algn="l" defTabSz="914400" rtl="0" eaLnBrk="1" latinLnBrk="0" hangingPunct="1">
              <a:lnSpc>
                <a:spcPct val="114000"/>
              </a:lnSpc>
              <a:buFont typeface="Arial" panose="020B0604020202020204" pitchFamily="34" charset="0"/>
              <a:buNone/>
            </a:pPr>
            <a: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Bovenin het scherm staat een extra tab met de naam </a:t>
            </a:r>
            <a:b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b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MIJN PRESENTATIE</a:t>
            </a:r>
            <a: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Op deze tab staan knoppen die handig zijn bij het samenstellen van een presentatie.</a:t>
            </a:r>
          </a:p>
        </p:txBody>
      </p:sp>
      <p:sp>
        <p:nvSpPr>
          <p:cNvPr id="27" name="Tekstvak 26">
            <a:extLst>
              <a:ext uri="{FF2B5EF4-FFF2-40B4-BE49-F238E27FC236}">
                <a16:creationId xmlns:a16="http://schemas.microsoft.com/office/drawing/2014/main" id="{8A73D80D-4C0C-4355-A8A5-5ED27B3D6889}"/>
              </a:ext>
            </a:extLst>
          </p:cNvPr>
          <p:cNvSpPr txBox="1"/>
          <p:nvPr userDrawn="1"/>
        </p:nvSpPr>
        <p:spPr>
          <a:xfrm>
            <a:off x="4511674" y="525376"/>
            <a:ext cx="3204000" cy="82868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spAutoFit/>
          </a:bodyPr>
          <a:lstStyle/>
          <a:p>
            <a:pPr marL="0" indent="0" algn="l" defTabSz="914400" rtl="0" eaLnBrk="1" latinLnBrk="0" hangingPunct="1">
              <a:lnSpc>
                <a:spcPct val="114000"/>
              </a:lnSpc>
              <a:buFont typeface="+mj-lt"/>
              <a:buNone/>
            </a:pPr>
            <a:r>
              <a:rPr lang="nl-NL" sz="1050" b="1" kern="1200" cap="all" spc="60"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nieuwe DIA INVOEGEN</a:t>
            </a:r>
          </a:p>
          <a:p>
            <a:pPr marL="144000" marR="0" lvl="0" indent="-144000" algn="l" defTabSz="914400" rtl="0" eaLnBrk="1" fontAlgn="auto" latinLnBrk="0" hangingPunct="1">
              <a:lnSpc>
                <a:spcPct val="114000"/>
              </a:lnSpc>
              <a:spcBef>
                <a:spcPts val="0"/>
              </a:spcBef>
              <a:spcAft>
                <a:spcPts val="0"/>
              </a:spcAft>
              <a:buClrTx/>
              <a:buSzTx/>
              <a:buFont typeface="+mj-lt"/>
              <a:buAutoNum type="arabicPeriod"/>
              <a:tabLst/>
              <a:defRPr/>
            </a:pPr>
            <a:r>
              <a:rPr lang="nl-NL" sz="10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Klik op de knop </a:t>
            </a:r>
            <a:r>
              <a:rPr lang="nl-NL" sz="1050" b="1"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Nieuwe dia.</a:t>
            </a:r>
          </a:p>
          <a:p>
            <a:pPr marL="144000" marR="0" lvl="0" indent="-144000" algn="l" defTabSz="914400" rtl="0" eaLnBrk="1" fontAlgn="auto" latinLnBrk="0" hangingPunct="1">
              <a:lnSpc>
                <a:spcPct val="114000"/>
              </a:lnSpc>
              <a:spcBef>
                <a:spcPts val="0"/>
              </a:spcBef>
              <a:spcAft>
                <a:spcPts val="0"/>
              </a:spcAft>
              <a:buClrTx/>
              <a:buSzTx/>
              <a:buFont typeface="+mj-lt"/>
              <a:buAutoNum type="arabicPeriod"/>
              <a:tabLst/>
              <a:defRPr/>
            </a:pPr>
            <a:r>
              <a:rPr lang="nl-NL" sz="10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Kies de gewenste dia-indeling. </a:t>
            </a:r>
            <a:br>
              <a:rPr lang="nl-NL" sz="10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br>
            <a:r>
              <a:rPr lang="nl-NL" sz="1050" b="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Je kunt kiezen uit de volgende dia-indelingen:</a:t>
            </a:r>
            <a:endPar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sp>
        <p:nvSpPr>
          <p:cNvPr id="1037" name="Tekstvak 1036">
            <a:extLst>
              <a:ext uri="{FF2B5EF4-FFF2-40B4-BE49-F238E27FC236}">
                <a16:creationId xmlns:a16="http://schemas.microsoft.com/office/drawing/2014/main" id="{4185B1C2-F58B-44DE-90BF-05689F869375}"/>
              </a:ext>
            </a:extLst>
          </p:cNvPr>
          <p:cNvSpPr txBox="1"/>
          <p:nvPr userDrawn="1"/>
        </p:nvSpPr>
        <p:spPr>
          <a:xfrm>
            <a:off x="8543928" y="2809149"/>
            <a:ext cx="3205160" cy="27603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spAutoFit/>
          </a:bodyPr>
          <a:lstStyle/>
          <a:p>
            <a:pPr marL="0" indent="0" algn="l" defTabSz="914400" rtl="0" eaLnBrk="1" latinLnBrk="0" hangingPunct="1">
              <a:lnSpc>
                <a:spcPct val="114000"/>
              </a:lnSpc>
              <a:buFont typeface="+mj-lt"/>
              <a:buNone/>
            </a:pP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Gebruik niet de Tab-toets of Opsommingstoets!</a:t>
            </a:r>
          </a:p>
        </p:txBody>
      </p:sp>
      <p:cxnSp>
        <p:nvCxnSpPr>
          <p:cNvPr id="1045" name="Rechte verbindingslijn 1044">
            <a:extLst>
              <a:ext uri="{FF2B5EF4-FFF2-40B4-BE49-F238E27FC236}">
                <a16:creationId xmlns:a16="http://schemas.microsoft.com/office/drawing/2014/main" id="{D7A46DEC-E632-40B8-90CB-EB693A4323EC}"/>
              </a:ext>
            </a:extLst>
          </p:cNvPr>
          <p:cNvCxnSpPr>
            <a:cxnSpLocks/>
          </p:cNvCxnSpPr>
          <p:nvPr userDrawn="1"/>
        </p:nvCxnSpPr>
        <p:spPr>
          <a:xfrm>
            <a:off x="4079875" y="426432"/>
            <a:ext cx="0" cy="60051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B2C9C308-43B2-4377-ADCC-E5D1C9118B77}"/>
              </a:ext>
            </a:extLst>
          </p:cNvPr>
          <p:cNvCxnSpPr>
            <a:cxnSpLocks/>
          </p:cNvCxnSpPr>
          <p:nvPr userDrawn="1"/>
        </p:nvCxnSpPr>
        <p:spPr>
          <a:xfrm>
            <a:off x="8122945" y="394325"/>
            <a:ext cx="0" cy="60051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9" name="Tekstvak 22">
            <a:extLst>
              <a:ext uri="{FF2B5EF4-FFF2-40B4-BE49-F238E27FC236}">
                <a16:creationId xmlns:a16="http://schemas.microsoft.com/office/drawing/2014/main" id="{0EB64284-D5BB-42E4-9F9A-C4DC655E1C11}"/>
              </a:ext>
            </a:extLst>
          </p:cNvPr>
          <p:cNvSpPr txBox="1"/>
          <p:nvPr userDrawn="1"/>
        </p:nvSpPr>
        <p:spPr>
          <a:xfrm>
            <a:off x="4079875" y="-288833"/>
            <a:ext cx="4043069" cy="288833"/>
          </a:xfrm>
          <a:prstGeom prst="rect">
            <a:avLst/>
          </a:prstGeom>
          <a:solidFill>
            <a:srgbClr val="C00000"/>
          </a:solidFill>
        </p:spPr>
        <p:txBody>
          <a:bodyPr wrap="square" rtlCol="0" anchor="ctr" anchorCtr="0">
            <a:noAutofit/>
          </a:bodyPr>
          <a:lstStyle/>
          <a:p>
            <a:pPr algn="ctr"/>
            <a:r>
              <a:rPr lang="nl-NL" sz="1200" b="0" spc="50" baseline="0" noProof="1">
                <a:solidFill>
                  <a:schemeClr val="bg1"/>
                </a:solidFill>
                <a:latin typeface="Calibri" panose="020F0502020204030204" pitchFamily="34" charset="0"/>
                <a:cs typeface="Calibri" panose="020F0502020204030204" pitchFamily="34" charset="0"/>
              </a:rPr>
              <a:t>TIPS  VOOR HET GEBRUIKEN VAN DEZE PRESENTATIE</a:t>
            </a:r>
          </a:p>
        </p:txBody>
      </p:sp>
      <p:sp>
        <p:nvSpPr>
          <p:cNvPr id="37" name="Tekstvak 36">
            <a:extLst>
              <a:ext uri="{FF2B5EF4-FFF2-40B4-BE49-F238E27FC236}">
                <a16:creationId xmlns:a16="http://schemas.microsoft.com/office/drawing/2014/main" id="{D71E8F80-8FE1-42D8-A053-BD2FDF431A6D}"/>
              </a:ext>
            </a:extLst>
          </p:cNvPr>
          <p:cNvSpPr txBox="1"/>
          <p:nvPr userDrawn="1"/>
        </p:nvSpPr>
        <p:spPr>
          <a:xfrm>
            <a:off x="8518228" y="3516634"/>
            <a:ext cx="3205163" cy="82868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spAutoFit/>
          </a:bodyPr>
          <a:lstStyle/>
          <a:p>
            <a:pPr marL="0" indent="0" algn="l" defTabSz="914400" rtl="0" eaLnBrk="1" latinLnBrk="0" hangingPunct="1">
              <a:lnSpc>
                <a:spcPct val="114000"/>
              </a:lnSpc>
              <a:buFont typeface="+mj-lt"/>
              <a:buNone/>
            </a:pPr>
            <a:r>
              <a:rPr lang="nl-NL" sz="1050" b="1" kern="1200" cap="all" spc="60"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DIA’s met EEN aanpasbare SFEERfoto</a:t>
            </a:r>
          </a:p>
          <a:p>
            <a:pPr marL="0" indent="0" algn="l" defTabSz="914400" rtl="0" eaLnBrk="1" latinLnBrk="0" hangingPunct="1">
              <a:lnSpc>
                <a:spcPct val="114000"/>
              </a:lnSpc>
              <a:buFont typeface="+mj-lt"/>
              <a:buNone/>
            </a:pPr>
            <a: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 dia’s met een aanpasbare sfeerfoto staat rechts naast de dia extra informatie over het invoegen en/of vervangen van een sfeerfoto.</a:t>
            </a:r>
          </a:p>
        </p:txBody>
      </p:sp>
      <p:pic>
        <p:nvPicPr>
          <p:cNvPr id="7" name="Afbeelding 6">
            <a:extLst>
              <a:ext uri="{FF2B5EF4-FFF2-40B4-BE49-F238E27FC236}">
                <a16:creationId xmlns:a16="http://schemas.microsoft.com/office/drawing/2014/main" id="{CDED524A-3CA9-4270-B6B8-573EF91F6D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912" y="1417600"/>
            <a:ext cx="3170105" cy="681224"/>
          </a:xfrm>
          <a:prstGeom prst="rect">
            <a:avLst/>
          </a:prstGeom>
        </p:spPr>
      </p:pic>
      <p:sp>
        <p:nvSpPr>
          <p:cNvPr id="28" name="Tekstvak 27">
            <a:extLst>
              <a:ext uri="{FF2B5EF4-FFF2-40B4-BE49-F238E27FC236}">
                <a16:creationId xmlns:a16="http://schemas.microsoft.com/office/drawing/2014/main" id="{321D4660-E757-422E-AEDF-D07C5AE41244}"/>
              </a:ext>
            </a:extLst>
          </p:cNvPr>
          <p:cNvSpPr txBox="1"/>
          <p:nvPr userDrawn="1"/>
        </p:nvSpPr>
        <p:spPr>
          <a:xfrm>
            <a:off x="839789" y="4493153"/>
            <a:ext cx="2808286" cy="174977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nchor="b" anchorCtr="0">
            <a:spAutoFit/>
          </a:bodyPr>
          <a:lstStyle/>
          <a:p>
            <a:pPr marL="0" algn="l" defTabSz="914400" rtl="0" eaLnBrk="1" latinLnBrk="0" hangingPunct="1">
              <a:lnSpc>
                <a:spcPct val="114000"/>
              </a:lnSpc>
            </a:pPr>
            <a:r>
              <a:rPr lang="nl-NL" sz="1050" b="1" kern="1200" cap="all" spc="6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DIA’s KOPIËREN vanuit een andere presentatie</a:t>
            </a:r>
          </a:p>
          <a:p>
            <a:pPr marL="0" indent="0">
              <a:lnSpc>
                <a:spcPct val="114000"/>
              </a:lnSpc>
              <a:buFont typeface="+mj-lt"/>
              <a:buNone/>
            </a:pPr>
            <a:r>
              <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Je kunt </a:t>
            </a:r>
            <a:r>
              <a:rPr lang="nl-NL" sz="1050" u="sng"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geen</a:t>
            </a:r>
            <a:r>
              <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complete dia’s kopiëren vanuit presentaties met een andere opmaak. </a:t>
            </a:r>
          </a:p>
          <a:p>
            <a:pPr marL="0" indent="0">
              <a:lnSpc>
                <a:spcPct val="114000"/>
              </a:lnSpc>
              <a:buFont typeface="+mj-lt"/>
              <a:buNone/>
            </a:pPr>
            <a:r>
              <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Voeg in dat geval een nieuwe dia in en kopieer de tekst één voor één vanuit de ‘oude’ presentatie naar de nieuwe dia. Plak de tekst met de knop </a:t>
            </a: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Alleen</a:t>
            </a:r>
            <a:r>
              <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tekst</a:t>
            </a:r>
            <a:r>
              <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a:t>
            </a: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behouden</a:t>
            </a:r>
            <a:r>
              <a:rPr lang="nl-NL" sz="105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 Kies vervolgens de juiste tekstopmaak (zie TEKSTOPMAAK).</a:t>
            </a:r>
          </a:p>
        </p:txBody>
      </p:sp>
      <p:sp>
        <p:nvSpPr>
          <p:cNvPr id="29" name="Gelijkbenige driehoek 28">
            <a:extLst>
              <a:ext uri="{FF2B5EF4-FFF2-40B4-BE49-F238E27FC236}">
                <a16:creationId xmlns:a16="http://schemas.microsoft.com/office/drawing/2014/main" id="{C898FCFA-86A3-4B52-9616-360AB0081561}"/>
              </a:ext>
            </a:extLst>
          </p:cNvPr>
          <p:cNvSpPr>
            <a:spLocks noChangeAspect="1"/>
          </p:cNvSpPr>
          <p:nvPr userDrawn="1"/>
        </p:nvSpPr>
        <p:spPr>
          <a:xfrm>
            <a:off x="442912" y="4493153"/>
            <a:ext cx="216000" cy="216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nl-NL" sz="1100">
                <a:latin typeface="Calibri" panose="020F0502020204030204" pitchFamily="34" charset="0"/>
                <a:cs typeface="Calibri" panose="020F0502020204030204" pitchFamily="34" charset="0"/>
              </a:rPr>
              <a:t>!</a:t>
            </a:r>
          </a:p>
        </p:txBody>
      </p:sp>
      <p:sp>
        <p:nvSpPr>
          <p:cNvPr id="20" name="Tekstvak 19">
            <a:extLst>
              <a:ext uri="{FF2B5EF4-FFF2-40B4-BE49-F238E27FC236}">
                <a16:creationId xmlns:a16="http://schemas.microsoft.com/office/drawing/2014/main" id="{C3D56442-A8E3-4C07-AF8F-B78D1C14108F}"/>
              </a:ext>
            </a:extLst>
          </p:cNvPr>
          <p:cNvSpPr txBox="1"/>
          <p:nvPr userDrawn="1"/>
        </p:nvSpPr>
        <p:spPr>
          <a:xfrm>
            <a:off x="8518228" y="5427771"/>
            <a:ext cx="3205163" cy="82868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nchor="b" anchorCtr="0">
            <a:spAutoFit/>
          </a:bodyPr>
          <a:lstStyle/>
          <a:p>
            <a:pPr marL="0" indent="0" algn="l" defTabSz="914400" rtl="0" eaLnBrk="1" latinLnBrk="0" hangingPunct="1">
              <a:lnSpc>
                <a:spcPct val="114000"/>
              </a:lnSpc>
              <a:buFont typeface="+mj-lt"/>
              <a:buNone/>
            </a:pPr>
            <a:r>
              <a:rPr lang="nl-NL" sz="1050" b="1" kern="1200" cap="all" spc="60" baseline="0" noProof="1">
                <a:solidFill>
                  <a:schemeClr val="tx1"/>
                </a:solidFill>
                <a:latin typeface="Calibri" panose="020F0502020204030204" pitchFamily="34" charset="0"/>
                <a:ea typeface="Tahoma" panose="020B0604030504040204" pitchFamily="34" charset="0"/>
                <a:cs typeface="Calibri" panose="020F0502020204030204" pitchFamily="34" charset="0"/>
              </a:rPr>
              <a:t>DIA MET tips</a:t>
            </a:r>
          </a:p>
          <a:p>
            <a:pPr marL="0" indent="0" algn="l" defTabSz="914400" rtl="0" eaLnBrk="1" latinLnBrk="0" hangingPunct="1">
              <a:lnSpc>
                <a:spcPct val="114000"/>
              </a:lnSpc>
              <a:buFont typeface="+mj-lt"/>
              <a:buNone/>
            </a:pPr>
            <a: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Dit is een dia met een beknopte toelichting over het werken met de presentatie. Deze dia kun je verwijderen en later altijd weer invoegen via de knop </a:t>
            </a:r>
            <a:r>
              <a:rPr lang="nl-NL" sz="1050" b="1"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Nieuwe dia &gt; Tips.</a:t>
            </a:r>
            <a:endPar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endParaRPr>
          </a:p>
        </p:txBody>
      </p:sp>
      <p:pic>
        <p:nvPicPr>
          <p:cNvPr id="5" name="Afbeelding 4" descr="Afbeelding met tekst&#10;&#10;Automatisch gegenereerde beschrijving">
            <a:extLst>
              <a:ext uri="{FF2B5EF4-FFF2-40B4-BE49-F238E27FC236}">
                <a16:creationId xmlns:a16="http://schemas.microsoft.com/office/drawing/2014/main" id="{38D10178-69DF-D426-AA17-5D7F1B666C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87960" y="1520435"/>
            <a:ext cx="1747824" cy="1212455"/>
          </a:xfrm>
          <a:prstGeom prst="rect">
            <a:avLst/>
          </a:prstGeom>
        </p:spPr>
      </p:pic>
      <p:sp>
        <p:nvSpPr>
          <p:cNvPr id="53" name="Rechthoek 52">
            <a:extLst>
              <a:ext uri="{FF2B5EF4-FFF2-40B4-BE49-F238E27FC236}">
                <a16:creationId xmlns:a16="http://schemas.microsoft.com/office/drawing/2014/main" id="{F2E55AB3-5207-4FEA-8678-46F9F11F679B}"/>
              </a:ext>
            </a:extLst>
          </p:cNvPr>
          <p:cNvSpPr>
            <a:spLocks noChangeAspect="1"/>
          </p:cNvSpPr>
          <p:nvPr userDrawn="1"/>
        </p:nvSpPr>
        <p:spPr>
          <a:xfrm>
            <a:off x="8543925" y="1568342"/>
            <a:ext cx="144000" cy="144000"/>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rgbClr val="515F67"/>
                </a:solidFill>
                <a:latin typeface="Calibri" panose="020F0502020204030204" pitchFamily="34" charset="0"/>
                <a:cs typeface="Calibri" panose="020F0502020204030204" pitchFamily="34" charset="0"/>
              </a:rPr>
              <a:t>1</a:t>
            </a:r>
          </a:p>
        </p:txBody>
      </p:sp>
      <p:sp>
        <p:nvSpPr>
          <p:cNvPr id="1040" name="Rechthoek 1039">
            <a:extLst>
              <a:ext uri="{FF2B5EF4-FFF2-40B4-BE49-F238E27FC236}">
                <a16:creationId xmlns:a16="http://schemas.microsoft.com/office/drawing/2014/main" id="{9DD48F04-4B36-4531-87F2-FEA2ACA0B016}"/>
              </a:ext>
            </a:extLst>
          </p:cNvPr>
          <p:cNvSpPr>
            <a:spLocks noChangeAspect="1"/>
          </p:cNvSpPr>
          <p:nvPr userDrawn="1"/>
        </p:nvSpPr>
        <p:spPr>
          <a:xfrm>
            <a:off x="8543925" y="2009822"/>
            <a:ext cx="144000" cy="144000"/>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rgbClr val="515F67"/>
                </a:solidFill>
                <a:latin typeface="Calibri" panose="020F0502020204030204" pitchFamily="34" charset="0"/>
                <a:cs typeface="Calibri" panose="020F0502020204030204" pitchFamily="34" charset="0"/>
              </a:rPr>
              <a:t>2</a:t>
            </a:r>
          </a:p>
        </p:txBody>
      </p:sp>
      <p:sp>
        <p:nvSpPr>
          <p:cNvPr id="1041" name="Rechthoek 1040">
            <a:extLst>
              <a:ext uri="{FF2B5EF4-FFF2-40B4-BE49-F238E27FC236}">
                <a16:creationId xmlns:a16="http://schemas.microsoft.com/office/drawing/2014/main" id="{F064C36A-6295-4A6D-A8C3-74C7EF1B2C5A}"/>
              </a:ext>
            </a:extLst>
          </p:cNvPr>
          <p:cNvSpPr>
            <a:spLocks noChangeAspect="1"/>
          </p:cNvSpPr>
          <p:nvPr userDrawn="1"/>
        </p:nvSpPr>
        <p:spPr>
          <a:xfrm>
            <a:off x="8543925" y="2451302"/>
            <a:ext cx="144000" cy="144000"/>
          </a:xfrm>
          <a:prstGeom prst="rect">
            <a:avLst/>
          </a:prstGeom>
          <a:noFill/>
          <a:ln w="3175">
            <a:solidFill>
              <a:srgbClr val="515F67">
                <a:alpha val="7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solidFill>
                  <a:srgbClr val="515F67"/>
                </a:solidFill>
                <a:latin typeface="Calibri" panose="020F0502020204030204" pitchFamily="34" charset="0"/>
                <a:cs typeface="Calibri" panose="020F0502020204030204" pitchFamily="34" charset="0"/>
              </a:rPr>
              <a:t>3</a:t>
            </a:r>
          </a:p>
        </p:txBody>
      </p:sp>
      <p:sp>
        <p:nvSpPr>
          <p:cNvPr id="6" name="Tekstvak 5">
            <a:extLst>
              <a:ext uri="{FF2B5EF4-FFF2-40B4-BE49-F238E27FC236}">
                <a16:creationId xmlns:a16="http://schemas.microsoft.com/office/drawing/2014/main" id="{E622C679-4D63-2430-9403-86A0967F89D8}"/>
              </a:ext>
            </a:extLst>
          </p:cNvPr>
          <p:cNvSpPr txBox="1"/>
          <p:nvPr userDrawn="1"/>
        </p:nvSpPr>
        <p:spPr>
          <a:xfrm>
            <a:off x="8518228" y="4564311"/>
            <a:ext cx="3205163" cy="644472"/>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spAutoFit/>
          </a:bodyPr>
          <a:lstStyle/>
          <a:p>
            <a:pPr marL="0" indent="0" algn="l" defTabSz="914400" rtl="0" eaLnBrk="1" latinLnBrk="0" hangingPunct="1">
              <a:lnSpc>
                <a:spcPct val="114000"/>
              </a:lnSpc>
              <a:buFont typeface="+mj-lt"/>
              <a:buNone/>
            </a:pPr>
            <a:r>
              <a:rPr lang="nl-NL" sz="1050" b="1" kern="1200" cap="all" spc="60" baseline="0" noProof="1">
                <a:solidFill>
                  <a:schemeClr val="accent1"/>
                </a:solidFill>
                <a:latin typeface="Calibri" panose="020F0502020204030204" pitchFamily="34" charset="0"/>
                <a:ea typeface="Tahoma" panose="020B0604030504040204" pitchFamily="34" charset="0"/>
                <a:cs typeface="Calibri" panose="020F0502020204030204" pitchFamily="34" charset="0"/>
              </a:rPr>
              <a:t>DIA’s met een tabel</a:t>
            </a:r>
          </a:p>
          <a:p>
            <a:pPr marL="0" indent="0" algn="l" defTabSz="914400" rtl="0" eaLnBrk="1" latinLnBrk="0" hangingPunct="1">
              <a:lnSpc>
                <a:spcPct val="114000"/>
              </a:lnSpc>
              <a:buFont typeface="+mj-lt"/>
              <a:buNone/>
            </a:pPr>
            <a:r>
              <a:rPr lang="nl-NL" sz="1050" kern="1200" baseline="0" noProof="1">
                <a:solidFill>
                  <a:srgbClr val="4C5960"/>
                </a:solidFill>
                <a:latin typeface="Calibri" panose="020F0502020204030204" pitchFamily="34" charset="0"/>
                <a:ea typeface="Tahoma" panose="020B0604030504040204" pitchFamily="34" charset="0"/>
                <a:cs typeface="Calibri" panose="020F0502020204030204" pitchFamily="34" charset="0"/>
              </a:rPr>
              <a:t>Bij dia’s met een tabel staat rechts naast de dia extra informatie over het opmaken van de tabel.</a:t>
            </a:r>
          </a:p>
        </p:txBody>
      </p:sp>
      <p:pic>
        <p:nvPicPr>
          <p:cNvPr id="4" name="Afbeelding 3">
            <a:extLst>
              <a:ext uri="{FF2B5EF4-FFF2-40B4-BE49-F238E27FC236}">
                <a16:creationId xmlns:a16="http://schemas.microsoft.com/office/drawing/2014/main" id="{A2A107DB-B0EB-807C-EA5D-680E856E5D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31272" y="1386916"/>
            <a:ext cx="2579602" cy="2854678"/>
          </a:xfrm>
          <a:prstGeom prst="rect">
            <a:avLst/>
          </a:prstGeom>
        </p:spPr>
      </p:pic>
    </p:spTree>
    <p:extLst>
      <p:ext uri="{BB962C8B-B14F-4D97-AF65-F5344CB8AC3E}">
        <p14:creationId xmlns:p14="http://schemas.microsoft.com/office/powerpoint/2010/main" val="3957017922"/>
      </p:ext>
    </p:extLst>
  </p:cSld>
  <p:clrMapOvr>
    <a:masterClrMapping/>
  </p:clrMapOvr>
  <p:extLst>
    <p:ext uri="{DCECCB84-F9BA-43D5-87BE-67443E8EF086}">
      <p15:sldGuideLst xmlns:p15="http://schemas.microsoft.com/office/powerpoint/2012/main">
        <p15:guide id="1" orient="horz" pos="2160">
          <p15:clr>
            <a:srgbClr val="FBAE40"/>
          </p15:clr>
        </p15:guide>
        <p15:guide id="2" pos="4838">
          <p15:clr>
            <a:srgbClr val="FBAE40"/>
          </p15:clr>
        </p15:guide>
        <p15:guide id="3" pos="2570">
          <p15:clr>
            <a:srgbClr val="FBAE40"/>
          </p15:clr>
        </p15:guide>
        <p15:guide id="4" orient="horz" pos="4110">
          <p15:clr>
            <a:srgbClr val="FBAE40"/>
          </p15:clr>
        </p15:guide>
        <p15:guide id="5" orient="horz" pos="323">
          <p15:clr>
            <a:srgbClr val="FBAE40"/>
          </p15:clr>
        </p15:guide>
        <p15:guide id="6" pos="279">
          <p15:clr>
            <a:srgbClr val="FBAE40"/>
          </p15:clr>
        </p15:guide>
        <p15:guide id="7" pos="7401">
          <p15:clr>
            <a:srgbClr val="FBAE40"/>
          </p15:clr>
        </p15:guide>
        <p15:guide id="8" pos="529">
          <p15:clr>
            <a:srgbClr val="FBAE40"/>
          </p15:clr>
        </p15:guide>
        <p15:guide id="9" pos="2842">
          <p15:clr>
            <a:srgbClr val="FBAE40"/>
          </p15:clr>
        </p15:guide>
        <p15:guide id="10" pos="5382">
          <p15:clr>
            <a:srgbClr val="FBAE40"/>
          </p15:clr>
        </p15:guide>
        <p15:guide id="12" pos="2298">
          <p15:clr>
            <a:srgbClr val="FBAE40"/>
          </p15:clr>
        </p15:guide>
        <p15:guide id="13" pos="5110">
          <p15:clr>
            <a:srgbClr val="FBAE40"/>
          </p15:clr>
        </p15:guide>
        <p15:guide id="1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6D7E8-A9D3-407A-AC04-3DF19CC8490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5093DD-6BED-4675-A22D-2DD802FF9A7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E19400-F767-4B55-A555-2D3A3A1C972C}"/>
              </a:ext>
            </a:extLst>
          </p:cNvPr>
          <p:cNvSpPr>
            <a:spLocks noGrp="1"/>
          </p:cNvSpPr>
          <p:nvPr>
            <p:ph type="dt" sz="half" idx="10"/>
          </p:nvPr>
        </p:nvSpPr>
        <p:spPr>
          <a:xfrm>
            <a:off x="838200" y="6356350"/>
            <a:ext cx="2743200" cy="365125"/>
          </a:xfrm>
          <a:prstGeom prst="rect">
            <a:avLst/>
          </a:prstGeom>
        </p:spPr>
        <p:txBody>
          <a:bodyPr/>
          <a:lstStyle/>
          <a:p>
            <a:fld id="{A41582A2-F0F0-4AF9-91B1-A9F31BB27145}" type="datetimeFigureOut">
              <a:rPr lang="nl-NL" smtClean="0"/>
              <a:t>29-1-2026</a:t>
            </a:fld>
            <a:endParaRPr lang="nl-NL"/>
          </a:p>
        </p:txBody>
      </p:sp>
      <p:sp>
        <p:nvSpPr>
          <p:cNvPr id="5" name="Tijdelijke aanduiding voor voettekst 4">
            <a:extLst>
              <a:ext uri="{FF2B5EF4-FFF2-40B4-BE49-F238E27FC236}">
                <a16:creationId xmlns:a16="http://schemas.microsoft.com/office/drawing/2014/main" id="{463F0ABD-9A5F-432D-87AF-528E41E8A3DC}"/>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B3DD7ED-A763-41C8-835F-C4E5013CFCF7}"/>
              </a:ext>
            </a:extLst>
          </p:cNvPr>
          <p:cNvSpPr>
            <a:spLocks noGrp="1"/>
          </p:cNvSpPr>
          <p:nvPr>
            <p:ph type="sldNum" sz="quarter" idx="12"/>
          </p:nvPr>
        </p:nvSpPr>
        <p:spPr>
          <a:xfrm>
            <a:off x="8610600" y="6356350"/>
            <a:ext cx="2743200" cy="365125"/>
          </a:xfrm>
          <a:prstGeom prst="rect">
            <a:avLst/>
          </a:prstGeom>
        </p:spPr>
        <p:txBody>
          <a:bodyPr/>
          <a:lstStyle/>
          <a:p>
            <a:fld id="{9C12C82F-9D22-4D14-808D-66F97955BEB9}" type="slidenum">
              <a:rPr lang="nl-NL" smtClean="0"/>
              <a:t>‹nr.›</a:t>
            </a:fld>
            <a:endParaRPr lang="nl-NL"/>
          </a:p>
        </p:txBody>
      </p:sp>
    </p:spTree>
    <p:extLst>
      <p:ext uri="{BB962C8B-B14F-4D97-AF65-F5344CB8AC3E}">
        <p14:creationId xmlns:p14="http://schemas.microsoft.com/office/powerpoint/2010/main" val="1533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POraad">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21698F6-0C8A-463E-E173-C806FDC6C0D2}"/>
              </a:ext>
            </a:extLst>
          </p:cNvPr>
          <p:cNvSpPr/>
          <p:nvPr userDrawn="1"/>
        </p:nvSpPr>
        <p:spPr>
          <a:xfrm>
            <a:off x="0" y="-2"/>
            <a:ext cx="12192000" cy="46754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Graphic 10">
            <a:extLst>
              <a:ext uri="{FF2B5EF4-FFF2-40B4-BE49-F238E27FC236}">
                <a16:creationId xmlns:a16="http://schemas.microsoft.com/office/drawing/2014/main" id="{8828229D-8B87-BD66-0195-5BCEFE15C5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7409" y="78815"/>
            <a:ext cx="3627133" cy="3450199"/>
          </a:xfrm>
          <a:prstGeom prst="rect">
            <a:avLst/>
          </a:prstGeom>
        </p:spPr>
      </p:pic>
      <p:sp>
        <p:nvSpPr>
          <p:cNvPr id="2" name="Titel 1"/>
          <p:cNvSpPr>
            <a:spLocks noGrp="1"/>
          </p:cNvSpPr>
          <p:nvPr>
            <p:ph type="ctrTitle" hasCustomPrompt="1"/>
          </p:nvPr>
        </p:nvSpPr>
        <p:spPr>
          <a:xfrm>
            <a:off x="1208319" y="2122035"/>
            <a:ext cx="10035944" cy="2387600"/>
          </a:xfrm>
        </p:spPr>
        <p:txBody>
          <a:bodyPr anchor="b"/>
          <a:lstStyle>
            <a:lvl1pPr algn="l">
              <a:lnSpc>
                <a:spcPct val="80000"/>
              </a:lnSpc>
              <a:defRPr sz="9400">
                <a:solidFill>
                  <a:schemeClr val="bg1"/>
                </a:solidFill>
              </a:defRPr>
            </a:lvl1pPr>
          </a:lstStyle>
          <a:p>
            <a:r>
              <a:rPr lang="nl-NL"/>
              <a:t>Klik voor titel</a:t>
            </a:r>
          </a:p>
        </p:txBody>
      </p:sp>
      <p:pic>
        <p:nvPicPr>
          <p:cNvPr id="9" name="Graphic 8">
            <a:extLst>
              <a:ext uri="{FF2B5EF4-FFF2-40B4-BE49-F238E27FC236}">
                <a16:creationId xmlns:a16="http://schemas.microsoft.com/office/drawing/2014/main" id="{322F945F-3774-4503-AF67-67D9D21249E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20943" y="5234839"/>
            <a:ext cx="2160000" cy="1526367"/>
          </a:xfrm>
          <a:prstGeom prst="rect">
            <a:avLst/>
          </a:prstGeom>
        </p:spPr>
      </p:pic>
      <p:pic>
        <p:nvPicPr>
          <p:cNvPr id="15" name="Graphic 14">
            <a:extLst>
              <a:ext uri="{FF2B5EF4-FFF2-40B4-BE49-F238E27FC236}">
                <a16:creationId xmlns:a16="http://schemas.microsoft.com/office/drawing/2014/main" id="{F60C5AAB-7A00-C6B8-EEF7-E461C898500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7523" y="5131481"/>
            <a:ext cx="1655762" cy="1655762"/>
          </a:xfrm>
          <a:prstGeom prst="rect">
            <a:avLst/>
          </a:prstGeom>
        </p:spPr>
      </p:pic>
      <p:sp>
        <p:nvSpPr>
          <p:cNvPr id="4" name="Ondertitel 2">
            <a:extLst>
              <a:ext uri="{FF2B5EF4-FFF2-40B4-BE49-F238E27FC236}">
                <a16:creationId xmlns:a16="http://schemas.microsoft.com/office/drawing/2014/main" id="{7E093BF2-DF7D-DF41-2306-094A57A1A357}"/>
              </a:ext>
            </a:extLst>
          </p:cNvPr>
          <p:cNvSpPr>
            <a:spLocks noGrp="1"/>
          </p:cNvSpPr>
          <p:nvPr>
            <p:ph type="subTitle" idx="1" hasCustomPrompt="1"/>
          </p:nvPr>
        </p:nvSpPr>
        <p:spPr>
          <a:xfrm>
            <a:off x="1236663" y="5017185"/>
            <a:ext cx="5472112" cy="1220103"/>
          </a:xfrm>
        </p:spPr>
        <p:txBody>
          <a:bodyPr/>
          <a:lstStyle>
            <a:lvl1pPr marL="0" indent="0" algn="l">
              <a:lnSpc>
                <a:spcPct val="80000"/>
              </a:lnSpc>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voor ondertitel</a:t>
            </a:r>
          </a:p>
        </p:txBody>
      </p:sp>
      <p:pic>
        <p:nvPicPr>
          <p:cNvPr id="5" name="Graphic 4">
            <a:extLst>
              <a:ext uri="{FF2B5EF4-FFF2-40B4-BE49-F238E27FC236}">
                <a16:creationId xmlns:a16="http://schemas.microsoft.com/office/drawing/2014/main" id="{46982D79-2677-B684-B933-3CD989E5CCCC}"/>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5905" t="13547"/>
          <a:stretch>
            <a:fillRect/>
          </a:stretch>
        </p:blipFill>
        <p:spPr>
          <a:xfrm>
            <a:off x="0" y="2"/>
            <a:ext cx="3050229" cy="2982793"/>
          </a:xfrm>
          <a:custGeom>
            <a:avLst/>
            <a:gdLst>
              <a:gd name="connsiteX0" fmla="*/ 0 w 3050229"/>
              <a:gd name="connsiteY0" fmla="*/ 0 h 2982793"/>
              <a:gd name="connsiteX1" fmla="*/ 3050229 w 3050229"/>
              <a:gd name="connsiteY1" fmla="*/ 0 h 2982793"/>
              <a:gd name="connsiteX2" fmla="*/ 3050229 w 3050229"/>
              <a:gd name="connsiteY2" fmla="*/ 2982793 h 2982793"/>
              <a:gd name="connsiteX3" fmla="*/ 0 w 3050229"/>
              <a:gd name="connsiteY3" fmla="*/ 2982793 h 2982793"/>
            </a:gdLst>
            <a:ahLst/>
            <a:cxnLst>
              <a:cxn ang="0">
                <a:pos x="connsiteX0" y="connsiteY0"/>
              </a:cxn>
              <a:cxn ang="0">
                <a:pos x="connsiteX1" y="connsiteY1"/>
              </a:cxn>
              <a:cxn ang="0">
                <a:pos x="connsiteX2" y="connsiteY2"/>
              </a:cxn>
              <a:cxn ang="0">
                <a:pos x="connsiteX3" y="connsiteY3"/>
              </a:cxn>
            </a:cxnLst>
            <a:rect l="l" t="t" r="r" b="b"/>
            <a:pathLst>
              <a:path w="3050229" h="2982793">
                <a:moveTo>
                  <a:pt x="0" y="0"/>
                </a:moveTo>
                <a:lnTo>
                  <a:pt x="3050229" y="0"/>
                </a:lnTo>
                <a:lnTo>
                  <a:pt x="3050229" y="2982793"/>
                </a:lnTo>
                <a:lnTo>
                  <a:pt x="0" y="2982793"/>
                </a:lnTo>
                <a:close/>
              </a:path>
            </a:pathLst>
          </a:custGeom>
        </p:spPr>
      </p:pic>
    </p:spTree>
    <p:extLst>
      <p:ext uri="{BB962C8B-B14F-4D97-AF65-F5344CB8AC3E}">
        <p14:creationId xmlns:p14="http://schemas.microsoft.com/office/powerpoint/2010/main" val="2663655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76B58-E76C-95A8-A2BC-DFF278E9E9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3CFCB26-D249-E92C-50E2-B2242EAD81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1F99D7B-AC96-0B98-3734-F5B070F1AD8D}"/>
              </a:ext>
            </a:extLst>
          </p:cNvPr>
          <p:cNvSpPr>
            <a:spLocks noGrp="1"/>
          </p:cNvSpPr>
          <p:nvPr>
            <p:ph type="dt" sz="half" idx="10"/>
          </p:nvPr>
        </p:nvSpPr>
        <p:spPr/>
        <p:txBody>
          <a:bodyPr/>
          <a:lstStyle/>
          <a:p>
            <a:fld id="{C9D21703-43A3-40FE-B044-70973687A50D}"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E7F98814-E187-DAB6-FC4D-319469460A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BE9985-066B-05A0-35FB-843BC320904E}"/>
              </a:ext>
            </a:extLst>
          </p:cNvPr>
          <p:cNvSpPr>
            <a:spLocks noGrp="1"/>
          </p:cNvSpPr>
          <p:nvPr>
            <p:ph type="sldNum" sz="quarter" idx="12"/>
          </p:nvPr>
        </p:nvSpPr>
        <p:spPr/>
        <p:txBody>
          <a:bodyPr/>
          <a:lstStyle/>
          <a:p>
            <a:fld id="{6B506067-6603-453F-A7A4-80CF8080DF06}" type="slidenum">
              <a:rPr lang="nl-NL" smtClean="0"/>
              <a:t>‹nr.›</a:t>
            </a:fld>
            <a:endParaRPr lang="nl-NL"/>
          </a:p>
        </p:txBody>
      </p:sp>
    </p:spTree>
    <p:extLst>
      <p:ext uri="{BB962C8B-B14F-4D97-AF65-F5344CB8AC3E}">
        <p14:creationId xmlns:p14="http://schemas.microsoft.com/office/powerpoint/2010/main" val="207724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0B8AFCC5-4F21-B56E-225B-E0AC52D1B12F}"/>
              </a:ext>
            </a:extLst>
          </p:cNvPr>
          <p:cNvSpPr/>
          <p:nvPr userDrawn="1"/>
        </p:nvSpPr>
        <p:spPr>
          <a:xfrm>
            <a:off x="0" y="-2"/>
            <a:ext cx="12192000" cy="2618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23888" y="2204087"/>
            <a:ext cx="3431586" cy="752241"/>
          </a:xfrm>
          <a:prstGeom prst="roundRect">
            <a:avLst>
              <a:gd name="adj" fmla="val 50000"/>
            </a:avLst>
          </a:prstGeom>
          <a:solidFill>
            <a:schemeClr val="accent4"/>
          </a:solidFill>
          <a:ln>
            <a:noFill/>
          </a:ln>
        </p:spPr>
        <p:txBody>
          <a:bodyPr wrap="none" lIns="324000" tIns="36000" rIns="324000" bIns="0" anchor="ctr" anchorCtr="0">
            <a:spAutoFit/>
          </a:bodyPr>
          <a:lstStyle>
            <a:lvl1pPr>
              <a:defRPr sz="3600">
                <a:solidFill>
                  <a:schemeClr val="bg1"/>
                </a:solidFill>
              </a:defRPr>
            </a:lvl1pPr>
          </a:lstStyle>
          <a:p>
            <a:r>
              <a:rPr lang="nl-NL"/>
              <a:t>Klik voor titel</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pic>
        <p:nvPicPr>
          <p:cNvPr id="12" name="Graphic 11">
            <a:extLst>
              <a:ext uri="{FF2B5EF4-FFF2-40B4-BE49-F238E27FC236}">
                <a16:creationId xmlns:a16="http://schemas.microsoft.com/office/drawing/2014/main" id="{4239A8CB-4E37-4403-AD8E-690C768FBB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000" r="9215"/>
          <a:stretch>
            <a:fillRect/>
          </a:stretch>
        </p:blipFill>
        <p:spPr>
          <a:xfrm>
            <a:off x="8899111" y="0"/>
            <a:ext cx="3292889" cy="1725100"/>
          </a:xfrm>
          <a:custGeom>
            <a:avLst/>
            <a:gdLst>
              <a:gd name="connsiteX0" fmla="*/ 0 w 3292889"/>
              <a:gd name="connsiteY0" fmla="*/ 0 h 1725100"/>
              <a:gd name="connsiteX1" fmla="*/ 3292889 w 3292889"/>
              <a:gd name="connsiteY1" fmla="*/ 0 h 1725100"/>
              <a:gd name="connsiteX2" fmla="*/ 3292889 w 3292889"/>
              <a:gd name="connsiteY2" fmla="*/ 1725100 h 1725100"/>
              <a:gd name="connsiteX3" fmla="*/ 0 w 3292889"/>
              <a:gd name="connsiteY3" fmla="*/ 1725100 h 1725100"/>
            </a:gdLst>
            <a:ahLst/>
            <a:cxnLst>
              <a:cxn ang="0">
                <a:pos x="connsiteX0" y="connsiteY0"/>
              </a:cxn>
              <a:cxn ang="0">
                <a:pos x="connsiteX1" y="connsiteY1"/>
              </a:cxn>
              <a:cxn ang="0">
                <a:pos x="connsiteX2" y="connsiteY2"/>
              </a:cxn>
              <a:cxn ang="0">
                <a:pos x="connsiteX3" y="connsiteY3"/>
              </a:cxn>
            </a:cxnLst>
            <a:rect l="l" t="t" r="r" b="b"/>
            <a:pathLst>
              <a:path w="3292889" h="1725100">
                <a:moveTo>
                  <a:pt x="0" y="0"/>
                </a:moveTo>
                <a:lnTo>
                  <a:pt x="3292889" y="0"/>
                </a:lnTo>
                <a:lnTo>
                  <a:pt x="3292889" y="1725100"/>
                </a:lnTo>
                <a:lnTo>
                  <a:pt x="0" y="1725100"/>
                </a:lnTo>
                <a:close/>
              </a:path>
            </a:pathLst>
          </a:custGeom>
        </p:spPr>
      </p:pic>
      <p:sp>
        <p:nvSpPr>
          <p:cNvPr id="10" name="Ondertitel 2">
            <a:extLst>
              <a:ext uri="{FF2B5EF4-FFF2-40B4-BE49-F238E27FC236}">
                <a16:creationId xmlns:a16="http://schemas.microsoft.com/office/drawing/2014/main" id="{1AA4B657-D9D0-D6FB-69D6-B60C8BA9485C}"/>
              </a:ext>
            </a:extLst>
          </p:cNvPr>
          <p:cNvSpPr>
            <a:spLocks noGrp="1"/>
          </p:cNvSpPr>
          <p:nvPr>
            <p:ph type="subTitle" idx="1" hasCustomPrompt="1"/>
          </p:nvPr>
        </p:nvSpPr>
        <p:spPr>
          <a:xfrm>
            <a:off x="623887" y="3248257"/>
            <a:ext cx="10620375" cy="1220103"/>
          </a:xfrm>
        </p:spPr>
        <p:txBody>
          <a:bodyPr/>
          <a:lstStyle>
            <a:lvl1pPr marL="0" indent="0" algn="l">
              <a:lnSpc>
                <a:spcPct val="80000"/>
              </a:lnSpc>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voor ondertitel</a:t>
            </a:r>
          </a:p>
        </p:txBody>
      </p:sp>
    </p:spTree>
    <p:extLst>
      <p:ext uri="{BB962C8B-B14F-4D97-AF65-F5344CB8AC3E}">
        <p14:creationId xmlns:p14="http://schemas.microsoft.com/office/powerpoint/2010/main" val="175721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variant)">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49008F8-C1A2-DE17-6482-801BA0B87DC4}"/>
              </a:ext>
            </a:extLst>
          </p:cNvPr>
          <p:cNvSpPr/>
          <p:nvPr userDrawn="1"/>
        </p:nvSpPr>
        <p:spPr>
          <a:xfrm>
            <a:off x="0" y="-1"/>
            <a:ext cx="12192000" cy="1376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47738" y="1004605"/>
            <a:ext cx="7156675" cy="680757"/>
          </a:xfrm>
        </p:spPr>
        <p:txBody>
          <a:bodyPr/>
          <a:lstStyle/>
          <a:p>
            <a:r>
              <a:rPr lang="nl-NL"/>
              <a:t>Klik voor titel</a:t>
            </a:r>
          </a:p>
        </p:txBody>
      </p:sp>
      <p:sp>
        <p:nvSpPr>
          <p:cNvPr id="3" name="Tijdelijke aanduiding voor inhoud 2"/>
          <p:cNvSpPr>
            <a:spLocks noGrp="1"/>
          </p:cNvSpPr>
          <p:nvPr>
            <p:ph idx="1" hasCustomPrompt="1"/>
          </p:nvPr>
        </p:nvSpPr>
        <p:spPr>
          <a:xfrm>
            <a:off x="947738" y="2438400"/>
            <a:ext cx="7156675"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pic>
        <p:nvPicPr>
          <p:cNvPr id="11" name="Graphic 10">
            <a:extLst>
              <a:ext uri="{FF2B5EF4-FFF2-40B4-BE49-F238E27FC236}">
                <a16:creationId xmlns:a16="http://schemas.microsoft.com/office/drawing/2014/main" id="{9E849B3C-6D3E-4055-613F-1A03FA52B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7409" y="78815"/>
            <a:ext cx="3627133" cy="3450199"/>
          </a:xfrm>
          <a:prstGeom prst="rect">
            <a:avLst/>
          </a:prstGeom>
        </p:spPr>
      </p:pic>
      <p:sp>
        <p:nvSpPr>
          <p:cNvPr id="12" name="Tijdelijke aanduiding voor tekst 9">
            <a:extLst>
              <a:ext uri="{FF2B5EF4-FFF2-40B4-BE49-F238E27FC236}">
                <a16:creationId xmlns:a16="http://schemas.microsoft.com/office/drawing/2014/main" id="{928971BD-D8B6-23C8-1BDA-7C2F42A01EF6}"/>
              </a:ext>
            </a:extLst>
          </p:cNvPr>
          <p:cNvSpPr>
            <a:spLocks noGrp="1"/>
          </p:cNvSpPr>
          <p:nvPr>
            <p:ph type="body" sz="quarter" idx="13" hasCustomPrompt="1"/>
          </p:nvPr>
        </p:nvSpPr>
        <p:spPr>
          <a:xfrm>
            <a:off x="947738" y="1882438"/>
            <a:ext cx="7156675"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230268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7738" y="1004605"/>
            <a:ext cx="10296525" cy="680757"/>
          </a:xfrm>
        </p:spPr>
        <p:txBody>
          <a:bodyPr/>
          <a:lstStyle>
            <a:lvl1pPr>
              <a:defRPr/>
            </a:lvl1pPr>
          </a:lstStyle>
          <a:p>
            <a:r>
              <a:rPr lang="nl-NL"/>
              <a:t>Klik voor titel</a:t>
            </a:r>
          </a:p>
        </p:txBody>
      </p:sp>
      <p:sp>
        <p:nvSpPr>
          <p:cNvPr id="3" name="Tijdelijke aanduiding voor inhoud 2"/>
          <p:cNvSpPr>
            <a:spLocks noGrp="1"/>
          </p:cNvSpPr>
          <p:nvPr>
            <p:ph idx="1" hasCustomPrompt="1"/>
          </p:nvPr>
        </p:nvSpPr>
        <p:spPr>
          <a:xfrm>
            <a:off x="947738" y="2438400"/>
            <a:ext cx="10296525"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
        <p:nvSpPr>
          <p:cNvPr id="12" name="Tijdelijke aanduiding voor tekst 9">
            <a:extLst>
              <a:ext uri="{FF2B5EF4-FFF2-40B4-BE49-F238E27FC236}">
                <a16:creationId xmlns:a16="http://schemas.microsoft.com/office/drawing/2014/main" id="{928971BD-D8B6-23C8-1BDA-7C2F42A01EF6}"/>
              </a:ext>
            </a:extLst>
          </p:cNvPr>
          <p:cNvSpPr>
            <a:spLocks noGrp="1"/>
          </p:cNvSpPr>
          <p:nvPr>
            <p:ph type="body" sz="quarter" idx="13" hasCustomPrompt="1"/>
          </p:nvPr>
        </p:nvSpPr>
        <p:spPr>
          <a:xfrm>
            <a:off x="947738" y="1882438"/>
            <a:ext cx="10296525"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241646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grijs)">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49008F8-C1A2-DE17-6482-801BA0B87DC4}"/>
              </a:ext>
            </a:extLst>
          </p:cNvPr>
          <p:cNvSpPr/>
          <p:nvPr userDrawn="1"/>
        </p:nvSpPr>
        <p:spPr>
          <a:xfrm>
            <a:off x="623888" y="1376362"/>
            <a:ext cx="10944224" cy="4860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p:txBody>
          <a:bodyPr/>
          <a:lstStyle/>
          <a:p>
            <a:r>
              <a:rPr lang="nl-NL"/>
              <a:t>Klik voor titel</a:t>
            </a:r>
          </a:p>
        </p:txBody>
      </p:sp>
      <p:sp>
        <p:nvSpPr>
          <p:cNvPr id="3" name="Tijdelijke aanduiding voor inhoud 2"/>
          <p:cNvSpPr>
            <a:spLocks noGrp="1"/>
          </p:cNvSpPr>
          <p:nvPr>
            <p:ph idx="1" hasCustomPrompt="1"/>
          </p:nvPr>
        </p:nvSpPr>
        <p:spPr>
          <a:xfrm>
            <a:off x="947738" y="2438400"/>
            <a:ext cx="10296525"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
        <p:nvSpPr>
          <p:cNvPr id="10" name="Tijdelijke aanduiding voor tekst 9">
            <a:extLst>
              <a:ext uri="{FF2B5EF4-FFF2-40B4-BE49-F238E27FC236}">
                <a16:creationId xmlns:a16="http://schemas.microsoft.com/office/drawing/2014/main" id="{E7B0479C-64E9-9457-04CD-2A524DA48D22}"/>
              </a:ext>
            </a:extLst>
          </p:cNvPr>
          <p:cNvSpPr>
            <a:spLocks noGrp="1"/>
          </p:cNvSpPr>
          <p:nvPr>
            <p:ph type="body" sz="quarter" idx="13" hasCustomPrompt="1"/>
          </p:nvPr>
        </p:nvSpPr>
        <p:spPr>
          <a:xfrm>
            <a:off x="947738" y="1882438"/>
            <a:ext cx="10296525"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96254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roo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7738" y="1004605"/>
            <a:ext cx="7156675" cy="680757"/>
          </a:xfrm>
        </p:spPr>
        <p:txBody>
          <a:bodyPr/>
          <a:lstStyle>
            <a:lvl1pPr>
              <a:defRPr>
                <a:solidFill>
                  <a:schemeClr val="bg1"/>
                </a:solidFill>
              </a:defRPr>
            </a:lvl1pPr>
          </a:lstStyle>
          <a:p>
            <a:r>
              <a:rPr lang="nl-NL"/>
              <a:t>Klik voor titel</a:t>
            </a:r>
          </a:p>
        </p:txBody>
      </p:sp>
      <p:sp>
        <p:nvSpPr>
          <p:cNvPr id="3" name="Tijdelijke aanduiding voor inhoud 2"/>
          <p:cNvSpPr>
            <a:spLocks noGrp="1"/>
          </p:cNvSpPr>
          <p:nvPr>
            <p:ph idx="1" hasCustomPrompt="1"/>
          </p:nvPr>
        </p:nvSpPr>
        <p:spPr>
          <a:xfrm>
            <a:off x="947738" y="2438400"/>
            <a:ext cx="7156675" cy="3546475"/>
          </a:xfrm>
        </p:spPr>
        <p:txBody>
          <a:bodyPr/>
          <a:lstStyle>
            <a:lvl1pPr>
              <a:defRPr baseline="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pic>
        <p:nvPicPr>
          <p:cNvPr id="11" name="Graphic 10">
            <a:extLst>
              <a:ext uri="{FF2B5EF4-FFF2-40B4-BE49-F238E27FC236}">
                <a16:creationId xmlns:a16="http://schemas.microsoft.com/office/drawing/2014/main" id="{9E849B3C-6D3E-4055-613F-1A03FA52B7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7409" y="78815"/>
            <a:ext cx="3627133" cy="3450199"/>
          </a:xfrm>
          <a:prstGeom prst="rect">
            <a:avLst/>
          </a:prstGeom>
        </p:spPr>
      </p:pic>
      <p:sp>
        <p:nvSpPr>
          <p:cNvPr id="9" name="Tijdelijke aanduiding voor tekst 9">
            <a:extLst>
              <a:ext uri="{FF2B5EF4-FFF2-40B4-BE49-F238E27FC236}">
                <a16:creationId xmlns:a16="http://schemas.microsoft.com/office/drawing/2014/main" id="{8FAB819C-D4D5-D783-F236-10479758905E}"/>
              </a:ext>
            </a:extLst>
          </p:cNvPr>
          <p:cNvSpPr>
            <a:spLocks noGrp="1"/>
          </p:cNvSpPr>
          <p:nvPr>
            <p:ph type="body" sz="quarter" idx="13" hasCustomPrompt="1"/>
          </p:nvPr>
        </p:nvSpPr>
        <p:spPr>
          <a:xfrm>
            <a:off x="947738" y="1882438"/>
            <a:ext cx="7156675" cy="434975"/>
          </a:xfrm>
        </p:spPr>
        <p:txBody>
          <a:bodyPr/>
          <a:lstStyle>
            <a:lvl1pPr>
              <a:defRPr sz="2700" b="1">
                <a:solidFill>
                  <a:schemeClr val="bg1"/>
                </a:solidFill>
              </a:defRPr>
            </a:lvl1pPr>
            <a:lvl2pPr>
              <a:defRPr sz="2700" b="1">
                <a:solidFill>
                  <a:schemeClr val="bg1"/>
                </a:solidFill>
              </a:defRPr>
            </a:lvl2pPr>
          </a:lstStyle>
          <a:p>
            <a:pPr lvl="0"/>
            <a:r>
              <a:rPr lang="nl-NL"/>
              <a:t>Klik voor subtitel</a:t>
            </a:r>
          </a:p>
          <a:p>
            <a:pPr lvl="1"/>
            <a:endParaRPr lang="nl-NL"/>
          </a:p>
        </p:txBody>
      </p:sp>
      <p:sp>
        <p:nvSpPr>
          <p:cNvPr id="10" name="Rechthoek 9">
            <a:extLst>
              <a:ext uri="{FF2B5EF4-FFF2-40B4-BE49-F238E27FC236}">
                <a16:creationId xmlns:a16="http://schemas.microsoft.com/office/drawing/2014/main" id="{BD2440F3-7661-F0BF-B6A5-ECCEA476FCEE}"/>
              </a:ext>
            </a:extLst>
          </p:cNvPr>
          <p:cNvSpPr/>
          <p:nvPr userDrawn="1"/>
        </p:nvSpPr>
        <p:spPr>
          <a:xfrm>
            <a:off x="0" y="6796800"/>
            <a:ext cx="6120000" cy="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2819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objecte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a:t>Klik voor titel</a:t>
            </a:r>
          </a:p>
        </p:txBody>
      </p:sp>
      <p:sp>
        <p:nvSpPr>
          <p:cNvPr id="3" name="Tijdelijke aanduiding voor inhoud 2"/>
          <p:cNvSpPr>
            <a:spLocks noGrp="1"/>
          </p:cNvSpPr>
          <p:nvPr>
            <p:ph idx="1" hasCustomPrompt="1"/>
          </p:nvPr>
        </p:nvSpPr>
        <p:spPr>
          <a:xfrm>
            <a:off x="947738" y="2438400"/>
            <a:ext cx="4535487"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
        <p:nvSpPr>
          <p:cNvPr id="10" name="Tijdelijke aanduiding voor tekst 9">
            <a:extLst>
              <a:ext uri="{FF2B5EF4-FFF2-40B4-BE49-F238E27FC236}">
                <a16:creationId xmlns:a16="http://schemas.microsoft.com/office/drawing/2014/main" id="{E7B0479C-64E9-9457-04CD-2A524DA48D22}"/>
              </a:ext>
            </a:extLst>
          </p:cNvPr>
          <p:cNvSpPr>
            <a:spLocks noGrp="1"/>
          </p:cNvSpPr>
          <p:nvPr>
            <p:ph type="body" sz="quarter" idx="13" hasCustomPrompt="1"/>
          </p:nvPr>
        </p:nvSpPr>
        <p:spPr>
          <a:xfrm>
            <a:off x="947738" y="1882438"/>
            <a:ext cx="4535487" cy="434975"/>
          </a:xfrm>
        </p:spPr>
        <p:txBody>
          <a:bodyPr/>
          <a:lstStyle>
            <a:lvl1pPr>
              <a:defRPr sz="2700" b="1"/>
            </a:lvl1pPr>
            <a:lvl2pPr>
              <a:defRPr sz="2700" b="1"/>
            </a:lvl2pPr>
          </a:lstStyle>
          <a:p>
            <a:pPr lvl="0"/>
            <a:r>
              <a:rPr lang="nl-NL"/>
              <a:t>Klik voor subtitel</a:t>
            </a:r>
          </a:p>
          <a:p>
            <a:pPr lvl="1"/>
            <a:endParaRPr lang="nl-NL"/>
          </a:p>
        </p:txBody>
      </p:sp>
      <p:sp>
        <p:nvSpPr>
          <p:cNvPr id="12" name="Tijdelijke aanduiding voor inhoud 2">
            <a:extLst>
              <a:ext uri="{FF2B5EF4-FFF2-40B4-BE49-F238E27FC236}">
                <a16:creationId xmlns:a16="http://schemas.microsoft.com/office/drawing/2014/main" id="{999B5219-1CF2-7951-63CA-EFB577A5DBD7}"/>
              </a:ext>
            </a:extLst>
          </p:cNvPr>
          <p:cNvSpPr>
            <a:spLocks noGrp="1"/>
          </p:cNvSpPr>
          <p:nvPr>
            <p:ph idx="14" hasCustomPrompt="1"/>
          </p:nvPr>
        </p:nvSpPr>
        <p:spPr>
          <a:xfrm>
            <a:off x="6708774" y="2438400"/>
            <a:ext cx="4535488"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tekst 9">
            <a:extLst>
              <a:ext uri="{FF2B5EF4-FFF2-40B4-BE49-F238E27FC236}">
                <a16:creationId xmlns:a16="http://schemas.microsoft.com/office/drawing/2014/main" id="{FF59D742-12DD-49AA-158D-D8830D448803}"/>
              </a:ext>
            </a:extLst>
          </p:cNvPr>
          <p:cNvSpPr>
            <a:spLocks noGrp="1"/>
          </p:cNvSpPr>
          <p:nvPr>
            <p:ph type="body" sz="quarter" idx="15" hasCustomPrompt="1"/>
          </p:nvPr>
        </p:nvSpPr>
        <p:spPr>
          <a:xfrm>
            <a:off x="6708775" y="1882438"/>
            <a:ext cx="4535488"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208197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2 objecten (grijs)">
    <p:bg>
      <p:bgPr>
        <a:solidFill>
          <a:schemeClr val="bg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3B3CD898-407A-B390-9060-8E5A4DB4A316}"/>
              </a:ext>
            </a:extLst>
          </p:cNvPr>
          <p:cNvSpPr/>
          <p:nvPr userDrawn="1"/>
        </p:nvSpPr>
        <p:spPr>
          <a:xfrm>
            <a:off x="6380615" y="1376363"/>
            <a:ext cx="5184776" cy="4860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E49008F8-C1A2-DE17-6482-801BA0B87DC4}"/>
              </a:ext>
            </a:extLst>
          </p:cNvPr>
          <p:cNvSpPr/>
          <p:nvPr userDrawn="1"/>
        </p:nvSpPr>
        <p:spPr>
          <a:xfrm>
            <a:off x="623888" y="1376362"/>
            <a:ext cx="5184775" cy="48609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p:txBody>
          <a:bodyPr/>
          <a:lstStyle/>
          <a:p>
            <a:r>
              <a:rPr lang="nl-NL"/>
              <a:t>Klik voor titel</a:t>
            </a:r>
          </a:p>
        </p:txBody>
      </p:sp>
      <p:sp>
        <p:nvSpPr>
          <p:cNvPr id="3" name="Tijdelijke aanduiding voor inhoud 2"/>
          <p:cNvSpPr>
            <a:spLocks noGrp="1"/>
          </p:cNvSpPr>
          <p:nvPr>
            <p:ph idx="1" hasCustomPrompt="1"/>
          </p:nvPr>
        </p:nvSpPr>
        <p:spPr>
          <a:xfrm>
            <a:off x="947738" y="2438400"/>
            <a:ext cx="4535487"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
        <p:nvSpPr>
          <p:cNvPr id="10" name="Tijdelijke aanduiding voor tekst 9">
            <a:extLst>
              <a:ext uri="{FF2B5EF4-FFF2-40B4-BE49-F238E27FC236}">
                <a16:creationId xmlns:a16="http://schemas.microsoft.com/office/drawing/2014/main" id="{E7B0479C-64E9-9457-04CD-2A524DA48D22}"/>
              </a:ext>
            </a:extLst>
          </p:cNvPr>
          <p:cNvSpPr>
            <a:spLocks noGrp="1"/>
          </p:cNvSpPr>
          <p:nvPr>
            <p:ph type="body" sz="quarter" idx="13" hasCustomPrompt="1"/>
          </p:nvPr>
        </p:nvSpPr>
        <p:spPr>
          <a:xfrm>
            <a:off x="947738" y="1882438"/>
            <a:ext cx="4535487" cy="434975"/>
          </a:xfrm>
        </p:spPr>
        <p:txBody>
          <a:bodyPr/>
          <a:lstStyle>
            <a:lvl1pPr>
              <a:defRPr sz="2700" b="1"/>
            </a:lvl1pPr>
            <a:lvl2pPr>
              <a:defRPr sz="2700" b="1"/>
            </a:lvl2pPr>
          </a:lstStyle>
          <a:p>
            <a:pPr lvl="0"/>
            <a:r>
              <a:rPr lang="nl-NL"/>
              <a:t>Klik voor subtitel</a:t>
            </a:r>
          </a:p>
          <a:p>
            <a:pPr lvl="1"/>
            <a:endParaRPr lang="nl-NL"/>
          </a:p>
        </p:txBody>
      </p:sp>
      <p:sp>
        <p:nvSpPr>
          <p:cNvPr id="12" name="Tijdelijke aanduiding voor inhoud 2">
            <a:extLst>
              <a:ext uri="{FF2B5EF4-FFF2-40B4-BE49-F238E27FC236}">
                <a16:creationId xmlns:a16="http://schemas.microsoft.com/office/drawing/2014/main" id="{999B5219-1CF2-7951-63CA-EFB577A5DBD7}"/>
              </a:ext>
            </a:extLst>
          </p:cNvPr>
          <p:cNvSpPr>
            <a:spLocks noGrp="1"/>
          </p:cNvSpPr>
          <p:nvPr>
            <p:ph idx="14" hasCustomPrompt="1"/>
          </p:nvPr>
        </p:nvSpPr>
        <p:spPr>
          <a:xfrm>
            <a:off x="6708774" y="2438400"/>
            <a:ext cx="4535488" cy="3546475"/>
          </a:xfrm>
        </p:spPr>
        <p:txBody>
          <a:bodyPr/>
          <a:lstStyle>
            <a:lvl1pPr>
              <a:defRPr baseline="0"/>
            </a:lvl1p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tekst 9">
            <a:extLst>
              <a:ext uri="{FF2B5EF4-FFF2-40B4-BE49-F238E27FC236}">
                <a16:creationId xmlns:a16="http://schemas.microsoft.com/office/drawing/2014/main" id="{FF59D742-12DD-49AA-158D-D8830D448803}"/>
              </a:ext>
            </a:extLst>
          </p:cNvPr>
          <p:cNvSpPr>
            <a:spLocks noGrp="1"/>
          </p:cNvSpPr>
          <p:nvPr>
            <p:ph type="body" sz="quarter" idx="15" hasCustomPrompt="1"/>
          </p:nvPr>
        </p:nvSpPr>
        <p:spPr>
          <a:xfrm>
            <a:off x="6708775" y="1882438"/>
            <a:ext cx="4535488" cy="434975"/>
          </a:xfrm>
        </p:spPr>
        <p:txBody>
          <a:bodyPr/>
          <a:lstStyle>
            <a:lvl1pPr>
              <a:defRPr sz="2700" b="1"/>
            </a:lvl1pPr>
            <a:lvl2pPr>
              <a:defRPr sz="2700" b="1"/>
            </a:lvl2pPr>
          </a:lstStyle>
          <a:p>
            <a:pPr lvl="0"/>
            <a:r>
              <a:rPr lang="nl-NL"/>
              <a:t>Klik voor subtitel</a:t>
            </a:r>
          </a:p>
          <a:p>
            <a:pPr lvl="1"/>
            <a:endParaRPr lang="nl-NL"/>
          </a:p>
        </p:txBody>
      </p:sp>
    </p:spTree>
    <p:extLst>
      <p:ext uri="{BB962C8B-B14F-4D97-AF65-F5344CB8AC3E}">
        <p14:creationId xmlns:p14="http://schemas.microsoft.com/office/powerpoint/2010/main" val="303454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947738" y="1004605"/>
            <a:ext cx="10296525" cy="680757"/>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947739" y="2438400"/>
            <a:ext cx="4535486" cy="3546475"/>
          </a:xfrm>
          <a:prstGeom prst="rect">
            <a:avLst/>
          </a:prstGeom>
        </p:spPr>
        <p:txBody>
          <a:bodyPr vert="horz" lIns="0" tIns="0" rIns="0" bIns="0" rtlCol="0">
            <a:noAutofit/>
          </a:bodyPr>
          <a:lstStyle/>
          <a:p>
            <a:pPr lvl="0"/>
            <a:r>
              <a:rPr lang="nl-NL"/>
              <a:t>Klik om een tekst toe te voegen. Zie de pagina met tips voor het kiezen van een andere tekstopmaak. </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947738" y="6356350"/>
            <a:ext cx="2633662" cy="365125"/>
          </a:xfrm>
          <a:prstGeom prst="rect">
            <a:avLst/>
          </a:prstGeom>
        </p:spPr>
        <p:txBody>
          <a:bodyPr vert="horz" lIns="0" tIns="0" rIns="0" bIns="0" rtlCol="0" anchor="ctr">
            <a:noAutofit/>
          </a:bodyPr>
          <a:lstStyle>
            <a:lvl1pPr algn="l">
              <a:defRPr sz="1200">
                <a:solidFill>
                  <a:schemeClr val="tx1">
                    <a:tint val="75000"/>
                  </a:schemeClr>
                </a:solidFill>
              </a:defRPr>
            </a:lvl1pPr>
          </a:lstStyle>
          <a:p>
            <a:fld id="{0C500699-B56B-4B57-A1DB-EDAA374C8D0F}" type="datetimeFigureOut">
              <a:rPr lang="nl-NL" smtClean="0"/>
              <a:t>23-1-2026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599" y="6356350"/>
            <a:ext cx="2957513" cy="365125"/>
          </a:xfrm>
          <a:prstGeom prst="rect">
            <a:avLst/>
          </a:prstGeom>
        </p:spPr>
        <p:txBody>
          <a:bodyPr vert="horz" lIns="0" tIns="0" rIns="0" bIns="0" rtlCol="0" anchor="ctr">
            <a:noAutofit/>
          </a:bodyPr>
          <a:lstStyle>
            <a:lvl1pPr algn="r">
              <a:defRPr sz="1200">
                <a:solidFill>
                  <a:schemeClr val="tx1">
                    <a:tint val="75000"/>
                  </a:schemeClr>
                </a:solidFill>
              </a:defRPr>
            </a:lvl1pPr>
          </a:lstStyle>
          <a:p>
            <a:fld id="{C29DC087-FE3C-4A49-A032-2EF798F57C7B}" type="slidenum">
              <a:rPr lang="nl-NL" smtClean="0"/>
              <a:t>‹nr.›</a:t>
            </a:fld>
            <a:endParaRPr lang="nl-NL"/>
          </a:p>
        </p:txBody>
      </p:sp>
      <p:sp>
        <p:nvSpPr>
          <p:cNvPr id="24" name="Rechthoek 23"/>
          <p:cNvSpPr/>
          <p:nvPr userDrawn="1"/>
        </p:nvSpPr>
        <p:spPr>
          <a:xfrm>
            <a:off x="10507200" y="-352043"/>
            <a:ext cx="121040" cy="247650"/>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userDrawn="1"/>
        </p:nvSpPr>
        <p:spPr>
          <a:xfrm>
            <a:off x="10680951" y="-352043"/>
            <a:ext cx="121040" cy="247650"/>
          </a:xfrm>
          <a:prstGeom prst="rect">
            <a:avLst/>
          </a:prstGeom>
          <a:solidFill>
            <a:schemeClr val="tx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p:cNvSpPr/>
          <p:nvPr userDrawn="1"/>
        </p:nvSpPr>
        <p:spPr>
          <a:xfrm>
            <a:off x="11028453" y="-352043"/>
            <a:ext cx="121040" cy="247650"/>
          </a:xfrm>
          <a:prstGeom prst="rect">
            <a:avLst/>
          </a:prstGeom>
          <a:solidFill>
            <a:schemeClr val="tx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p:cNvSpPr/>
          <p:nvPr userDrawn="1"/>
        </p:nvSpPr>
        <p:spPr>
          <a:xfrm>
            <a:off x="11549706" y="-352043"/>
            <a:ext cx="121040" cy="247650"/>
          </a:xfrm>
          <a:prstGeom prst="rect">
            <a:avLst/>
          </a:prstGeom>
          <a:solidFill>
            <a:schemeClr val="accent3"/>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p:cNvSpPr/>
          <p:nvPr userDrawn="1"/>
        </p:nvSpPr>
        <p:spPr>
          <a:xfrm>
            <a:off x="11723457" y="-352043"/>
            <a:ext cx="121040" cy="247650"/>
          </a:xfrm>
          <a:prstGeom prst="rect">
            <a:avLst/>
          </a:prstGeom>
          <a:solidFill>
            <a:schemeClr val="accent4"/>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p:cNvSpPr/>
          <p:nvPr userDrawn="1"/>
        </p:nvSpPr>
        <p:spPr>
          <a:xfrm>
            <a:off x="12070960" y="-352043"/>
            <a:ext cx="121040" cy="247650"/>
          </a:xfrm>
          <a:prstGeom prst="rect">
            <a:avLst/>
          </a:prstGeom>
          <a:solidFill>
            <a:schemeClr val="accent6"/>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p:cNvSpPr/>
          <p:nvPr userDrawn="1"/>
        </p:nvSpPr>
        <p:spPr>
          <a:xfrm>
            <a:off x="11897208" y="-352043"/>
            <a:ext cx="121040" cy="247650"/>
          </a:xfrm>
          <a:prstGeom prst="rect">
            <a:avLst/>
          </a:prstGeom>
          <a:solidFill>
            <a:schemeClr val="accent5"/>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p:cNvSpPr/>
          <p:nvPr userDrawn="1"/>
        </p:nvSpPr>
        <p:spPr>
          <a:xfrm>
            <a:off x="10854702" y="-352043"/>
            <a:ext cx="121040" cy="247650"/>
          </a:xfrm>
          <a:prstGeom prst="rect">
            <a:avLst/>
          </a:prstGeom>
          <a:solidFill>
            <a:schemeClr val="bg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p:cNvSpPr/>
          <p:nvPr userDrawn="1"/>
        </p:nvSpPr>
        <p:spPr>
          <a:xfrm>
            <a:off x="11202204" y="-352043"/>
            <a:ext cx="121040" cy="247650"/>
          </a:xfrm>
          <a:prstGeom prst="rect">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p:cNvSpPr/>
          <p:nvPr userDrawn="1"/>
        </p:nvSpPr>
        <p:spPr>
          <a:xfrm>
            <a:off x="11375955" y="-352043"/>
            <a:ext cx="121040" cy="247650"/>
          </a:xfrm>
          <a:prstGeom prst="rect">
            <a:avLst/>
          </a:prstGeom>
          <a:solidFill>
            <a:schemeClr val="accent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5023628B-604B-9E21-A9BF-07418D6E05BF}"/>
              </a:ext>
            </a:extLst>
          </p:cNvPr>
          <p:cNvSpPr/>
          <p:nvPr userDrawn="1"/>
        </p:nvSpPr>
        <p:spPr>
          <a:xfrm>
            <a:off x="0" y="6796800"/>
            <a:ext cx="6120000" cy="6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5B2F0E68-C634-2207-C8BD-C91BD2CBC0B6}"/>
              </a:ext>
            </a:extLst>
          </p:cNvPr>
          <p:cNvSpPr/>
          <p:nvPr userDrawn="1"/>
        </p:nvSpPr>
        <p:spPr>
          <a:xfrm>
            <a:off x="6096000" y="6796800"/>
            <a:ext cx="6096000" cy="6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217049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50" r:id="rId4"/>
    <p:sldLayoutId id="2147483670" r:id="rId5"/>
    <p:sldLayoutId id="2147483666" r:id="rId6"/>
    <p:sldLayoutId id="2147483667" r:id="rId7"/>
    <p:sldLayoutId id="2147483672" r:id="rId8"/>
    <p:sldLayoutId id="2147483665" r:id="rId9"/>
    <p:sldLayoutId id="2147483676" r:id="rId10"/>
    <p:sldLayoutId id="2147483669" r:id="rId11"/>
    <p:sldLayoutId id="2147483659" r:id="rId12"/>
    <p:sldLayoutId id="2147483673" r:id="rId13"/>
    <p:sldLayoutId id="2147483654" r:id="rId14"/>
    <p:sldLayoutId id="2147483655" r:id="rId15"/>
    <p:sldLayoutId id="2147483674" r:id="rId16"/>
    <p:sldLayoutId id="2147483675" r:id="rId17"/>
    <p:sldLayoutId id="2147483663" r:id="rId18"/>
    <p:sldLayoutId id="2147483678" r:id="rId19"/>
  </p:sldLayoutIdLst>
  <p:txStyles>
    <p:titleStyle>
      <a:lvl1pPr algn="l" defTabSz="914400" rtl="0" eaLnBrk="1" latinLnBrk="0" hangingPunct="1">
        <a:lnSpc>
          <a:spcPct val="90000"/>
        </a:lnSpc>
        <a:spcBef>
          <a:spcPct val="0"/>
        </a:spcBef>
        <a:buNone/>
        <a:defRPr sz="4700" b="1" kern="1200">
          <a:solidFill>
            <a:schemeClr val="accent4"/>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1pPr>
      <a:lvl2pPr marL="216000" indent="-216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32000" indent="-216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ct val="100000"/>
        </a:lnSpc>
        <a:spcBef>
          <a:spcPts val="0"/>
        </a:spcBef>
        <a:buClr>
          <a:schemeClr val="accent4"/>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97" userDrawn="1">
          <p15:clr>
            <a:srgbClr val="F26B43"/>
          </p15:clr>
        </p15:guide>
        <p15:guide id="4" pos="4226" userDrawn="1">
          <p15:clr>
            <a:srgbClr val="F26B43"/>
          </p15:clr>
        </p15:guide>
        <p15:guide id="5" pos="7287" userDrawn="1">
          <p15:clr>
            <a:srgbClr val="F26B43"/>
          </p15:clr>
        </p15:guide>
        <p15:guide id="6" pos="3454" userDrawn="1">
          <p15:clr>
            <a:srgbClr val="F26B43"/>
          </p15:clr>
        </p15:guide>
        <p15:guide id="7" orient="horz" pos="867" userDrawn="1">
          <p15:clr>
            <a:srgbClr val="F26B43"/>
          </p15:clr>
        </p15:guide>
        <p15:guide id="8" orient="horz" pos="3929" userDrawn="1">
          <p15:clr>
            <a:srgbClr val="F26B43"/>
          </p15:clr>
        </p15:guide>
        <p15:guide id="9" pos="393" userDrawn="1">
          <p15:clr>
            <a:srgbClr val="F26B43"/>
          </p15:clr>
        </p15:guide>
        <p15:guide id="10" pos="7083" userDrawn="1">
          <p15:clr>
            <a:srgbClr val="F26B43"/>
          </p15:clr>
        </p15:guide>
        <p15:guide id="11" pos="4021" userDrawn="1">
          <p15:clr>
            <a:srgbClr val="F26B43"/>
          </p15:clr>
        </p15:guide>
        <p15:guide id="12" pos="3659" userDrawn="1">
          <p15:clr>
            <a:srgbClr val="F26B43"/>
          </p15:clr>
        </p15:guide>
        <p15:guide id="13" orient="horz" pos="37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6FF4DB-C5B3-452A-8CA5-264484940F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1AC7A1C-3770-4F94-97DA-553F9B68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FF975F-41E2-4065-A61D-3B73B5DCE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21703-43A3-40FE-B044-70973687A50D}"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67A03FB6-CA0D-428C-8E38-1DAE48A39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57DB07F-922E-4005-9B46-ADCFB7B15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06067-6603-453F-A7A4-80CF8080DF06}" type="slidenum">
              <a:rPr lang="nl-NL" smtClean="0"/>
              <a:t>‹nr.›</a:t>
            </a:fld>
            <a:endParaRPr lang="nl-NL"/>
          </a:p>
        </p:txBody>
      </p:sp>
    </p:spTree>
    <p:extLst>
      <p:ext uri="{BB962C8B-B14F-4D97-AF65-F5344CB8AC3E}">
        <p14:creationId xmlns:p14="http://schemas.microsoft.com/office/powerpoint/2010/main" val="3568872458"/>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jpe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A6APfFM9W24?feature=oembed" TargetMode="Externa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lowan.nl/po/taaldenkgesprekke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www.lowan.nl/po/taalrond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owan.nl/po/organisatie/taalsteu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lowan.nl/po/vakgebieden/rekenen/rekentaalkaart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24C_7A117564.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mailto:helpdesk@lowanpo.nl" TargetMode="External"/><Relationship Id="rId1" Type="http://schemas.openxmlformats.org/officeDocument/2006/relationships/slideLayout" Target="../slideLayouts/slideLayout16.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sv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12024" y="1389100"/>
            <a:ext cx="1213725" cy="1041597"/>
          </a:xfrm>
          <a:custGeom>
            <a:avLst/>
            <a:gdLst/>
            <a:ahLst/>
            <a:cxnLst/>
            <a:rect l="l" t="t" r="r" b="b"/>
            <a:pathLst>
              <a:path w="1820588" h="1562396">
                <a:moveTo>
                  <a:pt x="0" y="0"/>
                </a:moveTo>
                <a:lnTo>
                  <a:pt x="1820588" y="0"/>
                </a:lnTo>
                <a:lnTo>
                  <a:pt x="1820588" y="1562396"/>
                </a:lnTo>
                <a:lnTo>
                  <a:pt x="0" y="1562396"/>
                </a:lnTo>
                <a:lnTo>
                  <a:pt x="0" y="0"/>
                </a:lnTo>
                <a:close/>
              </a:path>
            </a:pathLst>
          </a:custGeom>
          <a:blipFill>
            <a:blip r:embed="rId3">
              <a:extLst>
                <a:ext uri="{96DAC541-7B7A-43D3-8B79-37D633B846F1}">
                  <asvg:svgBlip xmlns:asvg="http://schemas.microsoft.com/office/drawing/2016/SVG/main" r:embed="rId4"/>
                </a:ext>
              </a:extLst>
            </a:blip>
            <a:stretch>
              <a:fillRect l="-120" r="-120"/>
            </a:stretch>
          </a:blipFill>
        </p:spPr>
        <p:txBody>
          <a:bodyPr/>
          <a:lstStyle/>
          <a:p>
            <a:endParaRPr lang="nl-NL" sz="1200" dirty="0"/>
          </a:p>
        </p:txBody>
      </p:sp>
      <p:sp>
        <p:nvSpPr>
          <p:cNvPr id="3" name="Freeform 3"/>
          <p:cNvSpPr/>
          <p:nvPr/>
        </p:nvSpPr>
        <p:spPr>
          <a:xfrm>
            <a:off x="-251655" y="2483262"/>
            <a:ext cx="1922704" cy="1650029"/>
          </a:xfrm>
          <a:custGeom>
            <a:avLst/>
            <a:gdLst/>
            <a:ahLst/>
            <a:cxnLst/>
            <a:rect l="l" t="t" r="r" b="b"/>
            <a:pathLst>
              <a:path w="2884056" h="2475044">
                <a:moveTo>
                  <a:pt x="0" y="0"/>
                </a:moveTo>
                <a:lnTo>
                  <a:pt x="2884056" y="0"/>
                </a:lnTo>
                <a:lnTo>
                  <a:pt x="2884056" y="2475044"/>
                </a:lnTo>
                <a:lnTo>
                  <a:pt x="0" y="2475044"/>
                </a:lnTo>
                <a:lnTo>
                  <a:pt x="0" y="0"/>
                </a:lnTo>
                <a:close/>
              </a:path>
            </a:pathLst>
          </a:custGeom>
          <a:blipFill>
            <a:blip r:embed="rId5">
              <a:extLst>
                <a:ext uri="{96DAC541-7B7A-43D3-8B79-37D633B846F1}">
                  <asvg:svgBlip xmlns:asvg="http://schemas.microsoft.com/office/drawing/2016/SVG/main" r:embed="rId6"/>
                </a:ext>
              </a:extLst>
            </a:blip>
            <a:stretch>
              <a:fillRect l="-60" r="-60"/>
            </a:stretch>
          </a:blipFill>
        </p:spPr>
        <p:txBody>
          <a:bodyPr/>
          <a:lstStyle/>
          <a:p>
            <a:endParaRPr lang="nl-NL" sz="1200" dirty="0"/>
          </a:p>
        </p:txBody>
      </p:sp>
      <p:sp>
        <p:nvSpPr>
          <p:cNvPr id="4" name="Freeform 4"/>
          <p:cNvSpPr/>
          <p:nvPr/>
        </p:nvSpPr>
        <p:spPr>
          <a:xfrm>
            <a:off x="3089805" y="4706130"/>
            <a:ext cx="2671464" cy="2292602"/>
          </a:xfrm>
          <a:custGeom>
            <a:avLst/>
            <a:gdLst/>
            <a:ahLst/>
            <a:cxnLst/>
            <a:rect l="l" t="t" r="r" b="b"/>
            <a:pathLst>
              <a:path w="4007196" h="3438903">
                <a:moveTo>
                  <a:pt x="0" y="0"/>
                </a:moveTo>
                <a:lnTo>
                  <a:pt x="4007196" y="0"/>
                </a:lnTo>
                <a:lnTo>
                  <a:pt x="4007196" y="3438903"/>
                </a:lnTo>
                <a:lnTo>
                  <a:pt x="0" y="3438903"/>
                </a:lnTo>
                <a:lnTo>
                  <a:pt x="0" y="0"/>
                </a:lnTo>
                <a:close/>
              </a:path>
            </a:pathLst>
          </a:custGeom>
          <a:blipFill>
            <a:blip r:embed="rId5">
              <a:extLst>
                <a:ext uri="{96DAC541-7B7A-43D3-8B79-37D633B846F1}">
                  <asvg:svgBlip xmlns:asvg="http://schemas.microsoft.com/office/drawing/2016/SVG/main" r:embed="rId6"/>
                </a:ext>
              </a:extLst>
            </a:blip>
            <a:stretch>
              <a:fillRect t="-133" b="-133"/>
            </a:stretch>
          </a:blipFill>
        </p:spPr>
        <p:txBody>
          <a:bodyPr/>
          <a:lstStyle/>
          <a:p>
            <a:endParaRPr lang="nl-NL" sz="1200" dirty="0"/>
          </a:p>
        </p:txBody>
      </p:sp>
      <p:sp>
        <p:nvSpPr>
          <p:cNvPr id="5" name="Freeform 5"/>
          <p:cNvSpPr/>
          <p:nvPr/>
        </p:nvSpPr>
        <p:spPr>
          <a:xfrm>
            <a:off x="1702748" y="4866279"/>
            <a:ext cx="877385" cy="752956"/>
          </a:xfrm>
          <a:custGeom>
            <a:avLst/>
            <a:gdLst/>
            <a:ahLst/>
            <a:cxnLst/>
            <a:rect l="l" t="t" r="r" b="b"/>
            <a:pathLst>
              <a:path w="1316077" h="1129434">
                <a:moveTo>
                  <a:pt x="0" y="0"/>
                </a:moveTo>
                <a:lnTo>
                  <a:pt x="1316077" y="0"/>
                </a:lnTo>
                <a:lnTo>
                  <a:pt x="1316077" y="1129434"/>
                </a:lnTo>
                <a:lnTo>
                  <a:pt x="0" y="1129434"/>
                </a:lnTo>
                <a:lnTo>
                  <a:pt x="0" y="0"/>
                </a:lnTo>
                <a:close/>
              </a:path>
            </a:pathLst>
          </a:custGeom>
          <a:blipFill>
            <a:blip r:embed="rId5">
              <a:extLst>
                <a:ext uri="{96DAC541-7B7A-43D3-8B79-37D633B846F1}">
                  <asvg:svgBlip xmlns:asvg="http://schemas.microsoft.com/office/drawing/2016/SVG/main" r:embed="rId6"/>
                </a:ext>
              </a:extLst>
            </a:blip>
            <a:stretch>
              <a:fillRect l="-120" r="-120"/>
            </a:stretch>
          </a:blipFill>
        </p:spPr>
        <p:txBody>
          <a:bodyPr/>
          <a:lstStyle/>
          <a:p>
            <a:endParaRPr lang="nl-NL" sz="1200" dirty="0"/>
          </a:p>
        </p:txBody>
      </p:sp>
      <p:sp>
        <p:nvSpPr>
          <p:cNvPr id="6" name="Freeform 6"/>
          <p:cNvSpPr/>
          <p:nvPr/>
        </p:nvSpPr>
        <p:spPr>
          <a:xfrm>
            <a:off x="1921500" y="2852837"/>
            <a:ext cx="2054879" cy="1770932"/>
          </a:xfrm>
          <a:custGeom>
            <a:avLst/>
            <a:gdLst/>
            <a:ahLst/>
            <a:cxnLst/>
            <a:rect l="l" t="t" r="r" b="b"/>
            <a:pathLst>
              <a:path w="3082318" h="2656398">
                <a:moveTo>
                  <a:pt x="0" y="0"/>
                </a:moveTo>
                <a:lnTo>
                  <a:pt x="3082318" y="0"/>
                </a:lnTo>
                <a:lnTo>
                  <a:pt x="3082318" y="2656397"/>
                </a:lnTo>
                <a:lnTo>
                  <a:pt x="0" y="2656397"/>
                </a:lnTo>
                <a:lnTo>
                  <a:pt x="0" y="0"/>
                </a:lnTo>
                <a:close/>
              </a:path>
            </a:pathLst>
          </a:custGeom>
          <a:blipFill>
            <a:blip r:embed="rId7">
              <a:extLst>
                <a:ext uri="{96DAC541-7B7A-43D3-8B79-37D633B846F1}">
                  <asvg:svgBlip xmlns:asvg="http://schemas.microsoft.com/office/drawing/2016/SVG/main" r:embed="rId8"/>
                </a:ext>
              </a:extLst>
            </a:blip>
            <a:stretch>
              <a:fillRect t="-86" b="-86"/>
            </a:stretch>
          </a:blipFill>
        </p:spPr>
        <p:txBody>
          <a:bodyPr/>
          <a:lstStyle/>
          <a:p>
            <a:endParaRPr lang="nl-NL" sz="1200" dirty="0"/>
          </a:p>
        </p:txBody>
      </p:sp>
      <p:sp>
        <p:nvSpPr>
          <p:cNvPr id="7" name="Freeform 7"/>
          <p:cNvSpPr/>
          <p:nvPr/>
        </p:nvSpPr>
        <p:spPr>
          <a:xfrm>
            <a:off x="-251655" y="-152515"/>
            <a:ext cx="2393095" cy="2062413"/>
          </a:xfrm>
          <a:custGeom>
            <a:avLst/>
            <a:gdLst/>
            <a:ahLst/>
            <a:cxnLst/>
            <a:rect l="l" t="t" r="r" b="b"/>
            <a:pathLst>
              <a:path w="3589643" h="3093620">
                <a:moveTo>
                  <a:pt x="0" y="0"/>
                </a:moveTo>
                <a:lnTo>
                  <a:pt x="3589643" y="0"/>
                </a:lnTo>
                <a:lnTo>
                  <a:pt x="3589643" y="3093620"/>
                </a:lnTo>
                <a:lnTo>
                  <a:pt x="0" y="3093620"/>
                </a:lnTo>
                <a:lnTo>
                  <a:pt x="0" y="0"/>
                </a:lnTo>
                <a:close/>
              </a:path>
            </a:pathLst>
          </a:custGeom>
          <a:blipFill>
            <a:blip r:embed="rId7">
              <a:extLst>
                <a:ext uri="{96DAC541-7B7A-43D3-8B79-37D633B846F1}">
                  <asvg:svgBlip xmlns:asvg="http://schemas.microsoft.com/office/drawing/2016/SVG/main" r:embed="rId8"/>
                </a:ext>
              </a:extLst>
            </a:blip>
            <a:stretch>
              <a:fillRect t="-86" b="-86"/>
            </a:stretch>
          </a:blipFill>
        </p:spPr>
        <p:txBody>
          <a:bodyPr/>
          <a:lstStyle/>
          <a:p>
            <a:endParaRPr lang="nl-NL" sz="1200" dirty="0"/>
          </a:p>
        </p:txBody>
      </p:sp>
      <p:sp>
        <p:nvSpPr>
          <p:cNvPr id="8" name="Freeform 8"/>
          <p:cNvSpPr/>
          <p:nvPr/>
        </p:nvSpPr>
        <p:spPr>
          <a:xfrm>
            <a:off x="-508788" y="5242758"/>
            <a:ext cx="2261378" cy="1948897"/>
          </a:xfrm>
          <a:custGeom>
            <a:avLst/>
            <a:gdLst/>
            <a:ahLst/>
            <a:cxnLst/>
            <a:rect l="l" t="t" r="r" b="b"/>
            <a:pathLst>
              <a:path w="3392067" h="2923345">
                <a:moveTo>
                  <a:pt x="0" y="0"/>
                </a:moveTo>
                <a:lnTo>
                  <a:pt x="3392067" y="0"/>
                </a:lnTo>
                <a:lnTo>
                  <a:pt x="3392067" y="2923345"/>
                </a:lnTo>
                <a:lnTo>
                  <a:pt x="0" y="2923345"/>
                </a:lnTo>
                <a:lnTo>
                  <a:pt x="0" y="0"/>
                </a:lnTo>
                <a:close/>
              </a:path>
            </a:pathLst>
          </a:custGeom>
          <a:blipFill>
            <a:blip r:embed="rId7">
              <a:extLst>
                <a:ext uri="{96DAC541-7B7A-43D3-8B79-37D633B846F1}">
                  <asvg:svgBlip xmlns:asvg="http://schemas.microsoft.com/office/drawing/2016/SVG/main" r:embed="rId8"/>
                </a:ext>
              </a:extLst>
            </a:blip>
            <a:stretch>
              <a:fillRect t="-53" b="-53"/>
            </a:stretch>
          </a:blipFill>
        </p:spPr>
        <p:txBody>
          <a:bodyPr/>
          <a:lstStyle/>
          <a:p>
            <a:endParaRPr lang="nl-NL" sz="1200" dirty="0"/>
          </a:p>
        </p:txBody>
      </p:sp>
      <p:sp>
        <p:nvSpPr>
          <p:cNvPr id="9" name="Freeform 9"/>
          <p:cNvSpPr/>
          <p:nvPr/>
        </p:nvSpPr>
        <p:spPr>
          <a:xfrm>
            <a:off x="6270941" y="6217206"/>
            <a:ext cx="906833" cy="781526"/>
          </a:xfrm>
          <a:custGeom>
            <a:avLst/>
            <a:gdLst/>
            <a:ahLst/>
            <a:cxnLst/>
            <a:rect l="l" t="t" r="r" b="b"/>
            <a:pathLst>
              <a:path w="1360250" h="1172289">
                <a:moveTo>
                  <a:pt x="0" y="0"/>
                </a:moveTo>
                <a:lnTo>
                  <a:pt x="1360250" y="0"/>
                </a:lnTo>
                <a:lnTo>
                  <a:pt x="1360250" y="1172289"/>
                </a:lnTo>
                <a:lnTo>
                  <a:pt x="0" y="1172289"/>
                </a:lnTo>
                <a:lnTo>
                  <a:pt x="0" y="0"/>
                </a:lnTo>
                <a:close/>
              </a:path>
            </a:pathLst>
          </a:custGeom>
          <a:blipFill>
            <a:blip r:embed="rId7">
              <a:extLst>
                <a:ext uri="{96DAC541-7B7A-43D3-8B79-37D633B846F1}">
                  <asvg:svgBlip xmlns:asvg="http://schemas.microsoft.com/office/drawing/2016/SVG/main" r:embed="rId8"/>
                </a:ext>
              </a:extLst>
            </a:blip>
            <a:stretch>
              <a:fillRect t="-308" b="-308"/>
            </a:stretch>
          </a:blipFill>
        </p:spPr>
        <p:txBody>
          <a:bodyPr/>
          <a:lstStyle/>
          <a:p>
            <a:endParaRPr lang="nl-NL" sz="1200" dirty="0"/>
          </a:p>
        </p:txBody>
      </p:sp>
      <p:grpSp>
        <p:nvGrpSpPr>
          <p:cNvPr id="10" name="Group 10"/>
          <p:cNvGrpSpPr/>
          <p:nvPr/>
        </p:nvGrpSpPr>
        <p:grpSpPr>
          <a:xfrm>
            <a:off x="7340938" y="436071"/>
            <a:ext cx="4157627" cy="1633355"/>
            <a:chOff x="0" y="0"/>
            <a:chExt cx="12221845" cy="4618990"/>
          </a:xfrm>
        </p:grpSpPr>
        <p:sp>
          <p:nvSpPr>
            <p:cNvPr id="11" name="Freeform 11"/>
            <p:cNvSpPr/>
            <p:nvPr/>
          </p:nvSpPr>
          <p:spPr>
            <a:xfrm>
              <a:off x="0" y="0"/>
              <a:ext cx="12221845" cy="4618990"/>
            </a:xfrm>
            <a:custGeom>
              <a:avLst/>
              <a:gdLst/>
              <a:ahLst/>
              <a:cxnLst/>
              <a:rect l="l" t="t" r="r" b="b"/>
              <a:pathLst>
                <a:path w="12221845" h="4618990">
                  <a:moveTo>
                    <a:pt x="0" y="0"/>
                  </a:moveTo>
                  <a:lnTo>
                    <a:pt x="12221845" y="0"/>
                  </a:lnTo>
                  <a:lnTo>
                    <a:pt x="12221845" y="4618990"/>
                  </a:lnTo>
                  <a:lnTo>
                    <a:pt x="0" y="4618990"/>
                  </a:lnTo>
                  <a:lnTo>
                    <a:pt x="0" y="0"/>
                  </a:lnTo>
                  <a:close/>
                </a:path>
              </a:pathLst>
            </a:custGeom>
            <a:blipFill>
              <a:blip r:embed="rId9"/>
              <a:stretch>
                <a:fillRect/>
              </a:stretch>
            </a:blipFill>
          </p:spPr>
          <p:txBody>
            <a:bodyPr/>
            <a:lstStyle/>
            <a:p>
              <a:endParaRPr lang="nl-NL" sz="1200" dirty="0"/>
            </a:p>
          </p:txBody>
        </p:sp>
      </p:grpSp>
      <p:sp>
        <p:nvSpPr>
          <p:cNvPr id="12" name="Tekstvak 11">
            <a:extLst>
              <a:ext uri="{FF2B5EF4-FFF2-40B4-BE49-F238E27FC236}">
                <a16:creationId xmlns:a16="http://schemas.microsoft.com/office/drawing/2014/main" id="{144E116F-B224-6014-F102-693E0138FDE6}"/>
              </a:ext>
            </a:extLst>
          </p:cNvPr>
          <p:cNvSpPr txBox="1"/>
          <p:nvPr/>
        </p:nvSpPr>
        <p:spPr>
          <a:xfrm>
            <a:off x="5776278" y="2487765"/>
            <a:ext cx="6110922" cy="1107996"/>
          </a:xfrm>
          <a:prstGeom prst="rect">
            <a:avLst/>
          </a:prstGeom>
          <a:noFill/>
        </p:spPr>
        <p:txBody>
          <a:bodyPr wrap="square" lIns="91440" tIns="45720" rIns="91440" bIns="45720" rtlCol="0" anchor="t">
            <a:spAutoFit/>
          </a:bodyPr>
          <a:lstStyle/>
          <a:p>
            <a:br>
              <a:rPr lang="nl-NL" dirty="0"/>
            </a:br>
            <a:r>
              <a:rPr lang="nl-NL" sz="2400" b="1" dirty="0">
                <a:solidFill>
                  <a:schemeClr val="accent2"/>
                </a:solidFill>
                <a:ea typeface="Calibri"/>
                <a:cs typeface="Calibri"/>
              </a:rPr>
              <a:t>Masterclass OPP en Nieuwkomers </a:t>
            </a:r>
          </a:p>
          <a:p>
            <a:r>
              <a:rPr lang="nl-NL" sz="2400" dirty="0">
                <a:solidFill>
                  <a:srgbClr val="FF0000"/>
                </a:solidFill>
                <a:ea typeface="Calibri"/>
                <a:cs typeface="Calibri"/>
              </a:rPr>
              <a:t>Marieke Postma en Marlien de Koning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B6EAC-3440-8AD7-F2D8-927A720E684D}"/>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5DB4C255-8830-9650-8D13-25FBED04ED0D}"/>
              </a:ext>
            </a:extLst>
          </p:cNvPr>
          <p:cNvSpPr/>
          <p:nvPr/>
        </p:nvSpPr>
        <p:spPr>
          <a:xfrm>
            <a:off x="0" y="0"/>
            <a:ext cx="12192000" cy="68580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Tijdelijke aanduiding voor inhoud 5" descr="Afbeelding met tekst, boom, schermopname, wolk&#10;&#10;Door AI gegenereerde inhoud is mogelijk onjuist.">
            <a:extLst>
              <a:ext uri="{FF2B5EF4-FFF2-40B4-BE49-F238E27FC236}">
                <a16:creationId xmlns:a16="http://schemas.microsoft.com/office/drawing/2014/main" id="{DA718FA8-BE64-0EA8-FF9E-C0C7D3FDE33B}"/>
              </a:ext>
            </a:extLst>
          </p:cNvPr>
          <p:cNvPicPr>
            <a:picLocks noGrp="1" noChangeAspect="1"/>
          </p:cNvPicPr>
          <p:nvPr>
            <p:ph idx="1"/>
          </p:nvPr>
        </p:nvPicPr>
        <p:blipFill>
          <a:blip r:embed="rId3"/>
          <a:srcRect l="40085" t="32288" r="32518" b="3063"/>
          <a:stretch>
            <a:fillRect/>
          </a:stretch>
        </p:blipFill>
        <p:spPr>
          <a:xfrm>
            <a:off x="5683046" y="2261419"/>
            <a:ext cx="3382297" cy="4463846"/>
          </a:xfrm>
          <a:prstGeom prst="rect">
            <a:avLst/>
          </a:prstGeom>
        </p:spPr>
      </p:pic>
      <p:sp>
        <p:nvSpPr>
          <p:cNvPr id="4" name="Tekstvak 3">
            <a:extLst>
              <a:ext uri="{FF2B5EF4-FFF2-40B4-BE49-F238E27FC236}">
                <a16:creationId xmlns:a16="http://schemas.microsoft.com/office/drawing/2014/main" id="{AFA7151B-D164-B9D2-A1E9-ACBBC0FEA611}"/>
              </a:ext>
            </a:extLst>
          </p:cNvPr>
          <p:cNvSpPr txBox="1"/>
          <p:nvPr/>
        </p:nvSpPr>
        <p:spPr>
          <a:xfrm>
            <a:off x="3200400" y="558800"/>
            <a:ext cx="6096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aseline="0">
                <a:solidFill>
                  <a:srgbClr val="FF0000"/>
                </a:solidFill>
                <a:latin typeface="Calibri"/>
              </a:rPr>
              <a:t> </a:t>
            </a:r>
            <a:endParaRPr lang="nl-NL"/>
          </a:p>
          <a:p>
            <a:pPr algn="ctr"/>
            <a:endParaRPr lang="nl-NL"/>
          </a:p>
        </p:txBody>
      </p:sp>
    </p:spTree>
    <p:extLst>
      <p:ext uri="{BB962C8B-B14F-4D97-AF65-F5344CB8AC3E}">
        <p14:creationId xmlns:p14="http://schemas.microsoft.com/office/powerpoint/2010/main" val="4036516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BBDA-27A6-7DD9-3E8B-9DE86E6B0621}"/>
            </a:ext>
          </a:extLst>
        </p:cNvPr>
        <p:cNvGrpSpPr/>
        <p:nvPr/>
      </p:nvGrpSpPr>
      <p:grpSpPr>
        <a:xfrm>
          <a:off x="0" y="0"/>
          <a:ext cx="0" cy="0"/>
          <a:chOff x="0" y="0"/>
          <a:chExt cx="0" cy="0"/>
        </a:xfrm>
      </p:grpSpPr>
      <p:pic>
        <p:nvPicPr>
          <p:cNvPr id="6" name="Tijdelijke aanduiding voor inhoud 5" descr="Afbeelding met tekst, boom, schermopname, wolk&#10;&#10;Door AI gegenereerde inhoud is mogelijk onjuist.">
            <a:extLst>
              <a:ext uri="{FF2B5EF4-FFF2-40B4-BE49-F238E27FC236}">
                <a16:creationId xmlns:a16="http://schemas.microsoft.com/office/drawing/2014/main" id="{4207A527-4293-BE8E-1CA4-1A0FB12D018C}"/>
              </a:ext>
            </a:extLst>
          </p:cNvPr>
          <p:cNvPicPr>
            <a:picLocks noGrp="1" noChangeAspect="1"/>
          </p:cNvPicPr>
          <p:nvPr>
            <p:ph idx="1"/>
          </p:nvPr>
        </p:nvPicPr>
        <p:blipFill>
          <a:blip r:embed="rId3"/>
          <a:stretch>
            <a:fillRect/>
          </a:stretch>
        </p:blipFill>
        <p:spPr>
          <a:xfrm>
            <a:off x="-157161" y="1493"/>
            <a:ext cx="12345986" cy="6858188"/>
          </a:xfrm>
          <a:prstGeom prst="rect">
            <a:avLst/>
          </a:prstGeom>
        </p:spPr>
      </p:pic>
      <p:sp>
        <p:nvSpPr>
          <p:cNvPr id="4" name="Tekstvak 3">
            <a:extLst>
              <a:ext uri="{FF2B5EF4-FFF2-40B4-BE49-F238E27FC236}">
                <a16:creationId xmlns:a16="http://schemas.microsoft.com/office/drawing/2014/main" id="{B91B424F-5B29-FA77-D88A-42B7CAF8F9DD}"/>
              </a:ext>
            </a:extLst>
          </p:cNvPr>
          <p:cNvSpPr txBox="1"/>
          <p:nvPr/>
        </p:nvSpPr>
        <p:spPr>
          <a:xfrm>
            <a:off x="3200400" y="558800"/>
            <a:ext cx="6096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aseline="0">
                <a:solidFill>
                  <a:srgbClr val="FF0000"/>
                </a:solidFill>
                <a:latin typeface="Calibri"/>
              </a:rPr>
              <a:t> </a:t>
            </a:r>
            <a:endParaRPr lang="nl-NL"/>
          </a:p>
          <a:p>
            <a:pPr algn="ctr"/>
            <a:endParaRPr lang="nl-NL"/>
          </a:p>
        </p:txBody>
      </p:sp>
    </p:spTree>
    <p:extLst>
      <p:ext uri="{BB962C8B-B14F-4D97-AF65-F5344CB8AC3E}">
        <p14:creationId xmlns:p14="http://schemas.microsoft.com/office/powerpoint/2010/main" val="7661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LOWAN-leerlijnen voor nieuwkomers in de reguliere groep">
            <a:hlinkClick r:id="" action="ppaction://media"/>
            <a:extLst>
              <a:ext uri="{FF2B5EF4-FFF2-40B4-BE49-F238E27FC236}">
                <a16:creationId xmlns:a16="http://schemas.microsoft.com/office/drawing/2014/main" id="{D153B6A0-921D-6069-A15D-4B9AF8CBDE9D}"/>
              </a:ext>
            </a:extLst>
          </p:cNvPr>
          <p:cNvPicPr>
            <a:picLocks noRot="1" noChangeAspect="1"/>
          </p:cNvPicPr>
          <p:nvPr>
            <a:videoFile r:link="rId1"/>
          </p:nvPr>
        </p:nvPicPr>
        <p:blipFill>
          <a:blip r:embed="rId4"/>
          <a:srcRect t="442"/>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0619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nummer&#10;&#10;Door AI gegenereerde inhoud is mogelijk onjuist.">
            <a:extLst>
              <a:ext uri="{FF2B5EF4-FFF2-40B4-BE49-F238E27FC236}">
                <a16:creationId xmlns:a16="http://schemas.microsoft.com/office/drawing/2014/main" id="{F6F70482-2E7F-3F65-E48D-C77F2EC51FC4}"/>
              </a:ext>
            </a:extLst>
          </p:cNvPr>
          <p:cNvPicPr>
            <a:picLocks noChangeAspect="1"/>
          </p:cNvPicPr>
          <p:nvPr/>
        </p:nvPicPr>
        <p:blipFill>
          <a:blip r:embed="rId3"/>
          <a:stretch>
            <a:fillRect/>
          </a:stretch>
        </p:blipFill>
        <p:spPr>
          <a:xfrm>
            <a:off x="1356099" y="68263"/>
            <a:ext cx="9479802" cy="6659562"/>
          </a:xfrm>
          <a:prstGeom prst="rect">
            <a:avLst/>
          </a:prstGeom>
          <a:noFill/>
        </p:spPr>
      </p:pic>
    </p:spTree>
    <p:extLst>
      <p:ext uri="{BB962C8B-B14F-4D97-AF65-F5344CB8AC3E}">
        <p14:creationId xmlns:p14="http://schemas.microsoft.com/office/powerpoint/2010/main" val="76315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2FFBE-A970-141A-3C75-693B1A643678}"/>
              </a:ext>
            </a:extLst>
          </p:cNvPr>
          <p:cNvSpPr>
            <a:spLocks noGrp="1"/>
          </p:cNvSpPr>
          <p:nvPr>
            <p:ph type="title"/>
          </p:nvPr>
        </p:nvSpPr>
        <p:spPr/>
        <p:txBody>
          <a:bodyPr/>
          <a:lstStyle/>
          <a:p>
            <a:r>
              <a:rPr lang="nl-NL">
                <a:latin typeface="Calibri"/>
                <a:ea typeface="Calibri"/>
                <a:cs typeface="Calibri"/>
              </a:rPr>
              <a:t>Uitgangspunten</a:t>
            </a:r>
            <a:endParaRPr lang="nl-NL"/>
          </a:p>
        </p:txBody>
      </p:sp>
      <p:sp>
        <p:nvSpPr>
          <p:cNvPr id="3" name="Tijdelijke aanduiding voor inhoud 2">
            <a:extLst>
              <a:ext uri="{FF2B5EF4-FFF2-40B4-BE49-F238E27FC236}">
                <a16:creationId xmlns:a16="http://schemas.microsoft.com/office/drawing/2014/main" id="{DD02C797-F5AB-BE9E-FDD8-467056CCC543}"/>
              </a:ext>
            </a:extLst>
          </p:cNvPr>
          <p:cNvSpPr>
            <a:spLocks noGrp="1"/>
          </p:cNvSpPr>
          <p:nvPr>
            <p:ph idx="1"/>
          </p:nvPr>
        </p:nvSpPr>
        <p:spPr>
          <a:xfrm>
            <a:off x="947737" y="2767350"/>
            <a:ext cx="7156675" cy="3546475"/>
          </a:xfrm>
        </p:spPr>
        <p:txBody>
          <a:bodyPr vert="horz" lIns="0" tIns="0" rIns="0" bIns="0" rtlCol="0" anchor="t">
            <a:noAutofit/>
          </a:bodyPr>
          <a:lstStyle/>
          <a:p>
            <a:pPr marL="342900" indent="-342900">
              <a:buChar char="•"/>
            </a:pPr>
            <a:endParaRPr lang="nl-NL" sz="2800">
              <a:latin typeface="Calibri"/>
              <a:ea typeface="Calibri"/>
              <a:cs typeface="Calibri"/>
            </a:endParaRPr>
          </a:p>
          <a:p>
            <a:pPr marL="342900" indent="-342900">
              <a:buChar char="•"/>
            </a:pPr>
            <a:r>
              <a:rPr lang="nl-NL" sz="2800">
                <a:latin typeface="Calibri"/>
                <a:ea typeface="Calibri"/>
                <a:cs typeface="Calibri"/>
              </a:rPr>
              <a:t>Basisvaardigheden</a:t>
            </a:r>
            <a:endParaRPr lang="nl-NL" sz="2800">
              <a:ea typeface="Calibri"/>
            </a:endParaRPr>
          </a:p>
          <a:p>
            <a:pPr marL="342900" indent="-342900">
              <a:buChar char="•"/>
            </a:pPr>
            <a:r>
              <a:rPr lang="nl-NL" sz="2800">
                <a:latin typeface="Calibri"/>
                <a:ea typeface="Calibri"/>
                <a:cs typeface="Calibri"/>
              </a:rPr>
              <a:t>Hoge verwachtingen</a:t>
            </a:r>
          </a:p>
          <a:p>
            <a:pPr marL="342900" indent="-342900">
              <a:buChar char="•"/>
            </a:pPr>
            <a:r>
              <a:rPr lang="nl-NL" sz="2800">
                <a:latin typeface="Calibri"/>
                <a:ea typeface="Calibri"/>
                <a:cs typeface="Calibri"/>
              </a:rPr>
              <a:t>Doelgericht werken en volgen</a:t>
            </a:r>
          </a:p>
          <a:p>
            <a:pPr marL="342900" indent="-342900">
              <a:buChar char="•"/>
            </a:pPr>
            <a:r>
              <a:rPr lang="nl-NL" sz="2800">
                <a:latin typeface="Calibri"/>
                <a:ea typeface="Calibri"/>
                <a:cs typeface="Calibri"/>
              </a:rPr>
              <a:t>Referentieniveaus </a:t>
            </a:r>
          </a:p>
          <a:p>
            <a:pPr marL="342900" indent="-342900">
              <a:buChar char="•"/>
            </a:pPr>
            <a:r>
              <a:rPr lang="nl-NL" sz="2800">
                <a:latin typeface="Calibri"/>
                <a:ea typeface="Calibri"/>
                <a:cs typeface="Calibri"/>
              </a:rPr>
              <a:t>Passende (streef-)doelen</a:t>
            </a:r>
          </a:p>
          <a:p>
            <a:pPr marL="342900" indent="-342900">
              <a:buChar char="•"/>
            </a:pPr>
            <a:endParaRPr lang="nl-NL" sz="2800">
              <a:latin typeface="Calibri"/>
              <a:ea typeface="Calibri"/>
              <a:cs typeface="Calibri"/>
            </a:endParaRPr>
          </a:p>
          <a:p>
            <a:r>
              <a:rPr lang="nl-NL" sz="2800">
                <a:latin typeface="Calibri"/>
                <a:ea typeface="Calibri"/>
                <a:cs typeface="Calibri"/>
              </a:rPr>
              <a:t>Maar welke doelen? </a:t>
            </a:r>
          </a:p>
          <a:p>
            <a:pPr marL="342900" indent="-342900">
              <a:buChar char="•"/>
            </a:pPr>
            <a:endParaRPr lang="nl-NL" sz="2800">
              <a:latin typeface="Calibri"/>
              <a:ea typeface="Calibri"/>
              <a:cs typeface="Calibri"/>
            </a:endParaRPr>
          </a:p>
          <a:p>
            <a:endParaRPr lang="nl-NL" sz="2800">
              <a:ea typeface="Calibri"/>
            </a:endParaRPr>
          </a:p>
          <a:p>
            <a:pPr marL="342900" indent="-342900">
              <a:buChar char="•"/>
            </a:pPr>
            <a:endParaRPr lang="nl-NL" sz="2800">
              <a:latin typeface="Calibri"/>
              <a:ea typeface="Calibri"/>
              <a:cs typeface="Calibri"/>
            </a:endParaRPr>
          </a:p>
          <a:p>
            <a:endParaRPr lang="nl-NL" sz="2800">
              <a:highlight>
                <a:srgbClr val="FFFF00"/>
              </a:highlight>
              <a:latin typeface="Calibri"/>
              <a:ea typeface="Calibri"/>
              <a:cs typeface="Calibri"/>
            </a:endParaRPr>
          </a:p>
        </p:txBody>
      </p:sp>
      <p:sp>
        <p:nvSpPr>
          <p:cNvPr id="4" name="Tijdelijke aanduiding voor tekst 3">
            <a:extLst>
              <a:ext uri="{FF2B5EF4-FFF2-40B4-BE49-F238E27FC236}">
                <a16:creationId xmlns:a16="http://schemas.microsoft.com/office/drawing/2014/main" id="{D2E11270-378F-3AB7-A231-AA935A1033E4}"/>
              </a:ext>
            </a:extLst>
          </p:cNvPr>
          <p:cNvSpPr>
            <a:spLocks noGrp="1"/>
          </p:cNvSpPr>
          <p:nvPr>
            <p:ph type="body" sz="quarter" idx="13"/>
          </p:nvPr>
        </p:nvSpPr>
        <p:spPr/>
        <p:txBody>
          <a:bodyPr vert="horz" lIns="0" tIns="0" rIns="0" bIns="0" rtlCol="0" anchor="t">
            <a:noAutofit/>
          </a:bodyPr>
          <a:lstStyle/>
          <a:p>
            <a:r>
              <a:rPr lang="nl-NL">
                <a:latin typeface="Calibri"/>
                <a:ea typeface="Calibri"/>
                <a:cs typeface="Calibri"/>
              </a:rPr>
              <a:t>Voor alle leerlingen, dus ook nieuwkomers</a:t>
            </a:r>
            <a:endParaRPr lang="nl-NL"/>
          </a:p>
        </p:txBody>
      </p:sp>
      <p:pic>
        <p:nvPicPr>
          <p:cNvPr id="5" name="Afbeelding 4" descr="Met een hoge lat toon je nog geen hoge verwachtingen&quot; – Klasse">
            <a:extLst>
              <a:ext uri="{FF2B5EF4-FFF2-40B4-BE49-F238E27FC236}">
                <a16:creationId xmlns:a16="http://schemas.microsoft.com/office/drawing/2014/main" id="{030B5267-B7ED-44C5-5AF6-50823F7E52F3}"/>
              </a:ext>
            </a:extLst>
          </p:cNvPr>
          <p:cNvPicPr>
            <a:picLocks noChangeAspect="1"/>
          </p:cNvPicPr>
          <p:nvPr/>
        </p:nvPicPr>
        <p:blipFill>
          <a:blip r:embed="rId3"/>
          <a:stretch>
            <a:fillRect/>
          </a:stretch>
        </p:blipFill>
        <p:spPr>
          <a:xfrm>
            <a:off x="8809874" y="3545305"/>
            <a:ext cx="2434389" cy="2434389"/>
          </a:xfrm>
          <a:prstGeom prst="rect">
            <a:avLst/>
          </a:prstGeom>
        </p:spPr>
      </p:pic>
    </p:spTree>
    <p:extLst>
      <p:ext uri="{BB962C8B-B14F-4D97-AF65-F5344CB8AC3E}">
        <p14:creationId xmlns:p14="http://schemas.microsoft.com/office/powerpoint/2010/main" val="211328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4E9D9-F47B-E89D-F6B7-5251D9AE05B8}"/>
              </a:ext>
            </a:extLst>
          </p:cNvPr>
          <p:cNvSpPr>
            <a:spLocks noGrp="1"/>
          </p:cNvSpPr>
          <p:nvPr>
            <p:ph type="title"/>
          </p:nvPr>
        </p:nvSpPr>
        <p:spPr/>
        <p:txBody>
          <a:bodyPr/>
          <a:lstStyle/>
          <a:p>
            <a:r>
              <a:rPr lang="nl-NL" sz="4400" dirty="0"/>
              <a:t>LOWAN-leerlijn</a:t>
            </a:r>
          </a:p>
        </p:txBody>
      </p:sp>
      <p:sp>
        <p:nvSpPr>
          <p:cNvPr id="3" name="Tijdelijke aanduiding voor inhoud 2">
            <a:extLst>
              <a:ext uri="{FF2B5EF4-FFF2-40B4-BE49-F238E27FC236}">
                <a16:creationId xmlns:a16="http://schemas.microsoft.com/office/drawing/2014/main" id="{00969C54-C739-EE25-DF25-E85592674A04}"/>
              </a:ext>
            </a:extLst>
          </p:cNvPr>
          <p:cNvSpPr>
            <a:spLocks noGrp="1"/>
          </p:cNvSpPr>
          <p:nvPr>
            <p:ph idx="1"/>
          </p:nvPr>
        </p:nvSpPr>
        <p:spPr/>
        <p:txBody>
          <a:bodyPr/>
          <a:lstStyle/>
          <a:p>
            <a:pPr marL="342900" indent="-342900" fontAlgn="base">
              <a:lnSpc>
                <a:spcPct val="150000"/>
              </a:lnSpc>
              <a:buFont typeface="Arial" panose="020B0604020202020204" pitchFamily="34" charset="0"/>
              <a:buChar char="•"/>
            </a:pPr>
            <a:r>
              <a:rPr lang="nl-NL" dirty="0"/>
              <a:t>Per vakgebied/leerlijn/ontwikkellijn</a:t>
            </a:r>
            <a:r>
              <a:rPr lang="en-US" dirty="0"/>
              <a:t>​</a:t>
            </a:r>
          </a:p>
          <a:p>
            <a:pPr marL="342900" indent="-342900" fontAlgn="base">
              <a:lnSpc>
                <a:spcPct val="150000"/>
              </a:lnSpc>
              <a:buFont typeface="Arial" panose="020B0604020202020204" pitchFamily="34" charset="0"/>
              <a:buChar char="•"/>
            </a:pPr>
            <a:r>
              <a:rPr lang="nl-NL" dirty="0"/>
              <a:t>Leerlijn passend bij de leeftijd</a:t>
            </a:r>
            <a:r>
              <a:rPr lang="en-US" dirty="0"/>
              <a:t>​</a:t>
            </a:r>
          </a:p>
          <a:p>
            <a:pPr marL="342900" indent="-342900" fontAlgn="base">
              <a:lnSpc>
                <a:spcPct val="150000"/>
              </a:lnSpc>
              <a:buFont typeface="Arial" panose="020B0604020202020204" pitchFamily="34" charset="0"/>
              <a:buChar char="•"/>
            </a:pPr>
            <a:r>
              <a:rPr lang="nl-NL" dirty="0"/>
              <a:t>Cirkels met gerichte vragen</a:t>
            </a:r>
            <a:r>
              <a:rPr lang="en-US" dirty="0"/>
              <a:t>​</a:t>
            </a:r>
          </a:p>
          <a:p>
            <a:pPr marL="342900" indent="-342900" fontAlgn="base">
              <a:lnSpc>
                <a:spcPct val="150000"/>
              </a:lnSpc>
              <a:buFont typeface="Arial" panose="020B0604020202020204" pitchFamily="34" charset="0"/>
              <a:buChar char="•"/>
            </a:pPr>
            <a:r>
              <a:rPr lang="nl-NL" dirty="0"/>
              <a:t>Aanboddoelen</a:t>
            </a:r>
            <a:r>
              <a:rPr lang="en-US" dirty="0"/>
              <a:t>​ </a:t>
            </a:r>
          </a:p>
          <a:p>
            <a:pPr marL="342900" indent="-342900" fontAlgn="base">
              <a:lnSpc>
                <a:spcPct val="150000"/>
              </a:lnSpc>
              <a:buFont typeface="Arial" panose="020B0604020202020204" pitchFamily="34" charset="0"/>
              <a:buChar char="•"/>
            </a:pPr>
            <a:r>
              <a:rPr lang="en-US" dirty="0" err="1"/>
              <a:t>Icoontjes</a:t>
            </a:r>
            <a:r>
              <a:rPr lang="en-US" dirty="0"/>
              <a:t> </a:t>
            </a:r>
            <a:r>
              <a:rPr lang="en-US" dirty="0" err="1"/>
              <a:t>voor</a:t>
            </a:r>
            <a:r>
              <a:rPr lang="en-US" dirty="0"/>
              <a:t> </a:t>
            </a:r>
            <a:r>
              <a:rPr lang="en-US" dirty="0" err="1"/>
              <a:t>meer</a:t>
            </a:r>
            <a:r>
              <a:rPr lang="en-US" dirty="0"/>
              <a:t> </a:t>
            </a:r>
            <a:r>
              <a:rPr lang="en-US" dirty="0" err="1"/>
              <a:t>informatie</a:t>
            </a:r>
            <a:endParaRPr lang="en-US" dirty="0"/>
          </a:p>
          <a:p>
            <a:pPr marL="342900" indent="-342900" fontAlgn="base">
              <a:lnSpc>
                <a:spcPct val="150000"/>
              </a:lnSpc>
              <a:buFont typeface="Arial" panose="020B0604020202020204" pitchFamily="34" charset="0"/>
              <a:buChar char="•"/>
            </a:pPr>
            <a:endParaRPr lang="en-US" dirty="0"/>
          </a:p>
        </p:txBody>
      </p:sp>
      <p:pic>
        <p:nvPicPr>
          <p:cNvPr id="7" name="Tijdelijke aanduiding voor afbeelding 6">
            <a:extLst>
              <a:ext uri="{FF2B5EF4-FFF2-40B4-BE49-F238E27FC236}">
                <a16:creationId xmlns:a16="http://schemas.microsoft.com/office/drawing/2014/main" id="{6E7A9BE3-9175-787B-EE87-EF67B246493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 r="23"/>
          <a:stretch/>
        </p:blipFill>
        <p:spPr/>
      </p:pic>
    </p:spTree>
    <p:extLst>
      <p:ext uri="{BB962C8B-B14F-4D97-AF65-F5344CB8AC3E}">
        <p14:creationId xmlns:p14="http://schemas.microsoft.com/office/powerpoint/2010/main" val="229505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CE48F6-8F8F-ADF4-6042-78A61E0294CA}"/>
              </a:ext>
            </a:extLst>
          </p:cNvPr>
          <p:cNvSpPr/>
          <p:nvPr/>
        </p:nvSpPr>
        <p:spPr>
          <a:xfrm>
            <a:off x="-1" y="0"/>
            <a:ext cx="12192001" cy="6858000"/>
          </a:xfrm>
          <a:prstGeom prst="rect">
            <a:avLst/>
          </a:prstGeom>
          <a:solidFill>
            <a:srgbClr val="00B0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 schermopname, Lettertype, ontwerp&#10;&#10;Door AI gegenereerde inhoud is mogelijk onjuist.">
            <a:extLst>
              <a:ext uri="{FF2B5EF4-FFF2-40B4-BE49-F238E27FC236}">
                <a16:creationId xmlns:a16="http://schemas.microsoft.com/office/drawing/2014/main" id="{113BDCD6-F775-BA1C-CFE1-21C834E948EB}"/>
              </a:ext>
            </a:extLst>
          </p:cNvPr>
          <p:cNvPicPr>
            <a:picLocks noChangeAspect="1"/>
          </p:cNvPicPr>
          <p:nvPr/>
        </p:nvPicPr>
        <p:blipFill>
          <a:blip r:embed="rId3"/>
          <a:stretch>
            <a:fillRect/>
          </a:stretch>
        </p:blipFill>
        <p:spPr>
          <a:xfrm>
            <a:off x="167101" y="0"/>
            <a:ext cx="8298519" cy="6659562"/>
          </a:xfrm>
          <a:prstGeom prst="rect">
            <a:avLst/>
          </a:prstGeom>
          <a:noFill/>
        </p:spPr>
      </p:pic>
      <p:pic>
        <p:nvPicPr>
          <p:cNvPr id="1026" name="Picture 2">
            <a:extLst>
              <a:ext uri="{FF2B5EF4-FFF2-40B4-BE49-F238E27FC236}">
                <a16:creationId xmlns:a16="http://schemas.microsoft.com/office/drawing/2014/main" id="{24F64243-9868-FE55-B5A8-D2F5EA9E3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976" y="698090"/>
            <a:ext cx="4217172" cy="373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1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E86B8-9083-2454-7202-578BB8E0B1DE}"/>
              </a:ext>
            </a:extLst>
          </p:cNvPr>
          <p:cNvSpPr>
            <a:spLocks noGrp="1"/>
          </p:cNvSpPr>
          <p:nvPr>
            <p:ph type="ctrTitle"/>
          </p:nvPr>
        </p:nvSpPr>
        <p:spPr/>
        <p:txBody>
          <a:bodyPr/>
          <a:lstStyle/>
          <a:p>
            <a:r>
              <a:rPr lang="nl-NL" sz="6600" dirty="0"/>
              <a:t>Versterken van de basisondersteuning</a:t>
            </a:r>
          </a:p>
        </p:txBody>
      </p:sp>
    </p:spTree>
    <p:extLst>
      <p:ext uri="{BB962C8B-B14F-4D97-AF65-F5344CB8AC3E}">
        <p14:creationId xmlns:p14="http://schemas.microsoft.com/office/powerpoint/2010/main" val="213956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40837-6D8B-7C8F-D0D7-17C0A3CD97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301BBE-0C19-0E68-51A1-10531A0FB623}"/>
              </a:ext>
            </a:extLst>
          </p:cNvPr>
          <p:cNvSpPr>
            <a:spLocks noGrp="1"/>
          </p:cNvSpPr>
          <p:nvPr>
            <p:ph type="title"/>
          </p:nvPr>
        </p:nvSpPr>
        <p:spPr>
          <a:xfrm>
            <a:off x="892654" y="1133135"/>
            <a:ext cx="8077721" cy="712954"/>
          </a:xfrm>
        </p:spPr>
        <p:txBody>
          <a:bodyPr/>
          <a:lstStyle/>
          <a:p>
            <a:r>
              <a:rPr lang="nl-NL" sz="3600" dirty="0">
                <a:latin typeface="Calibri"/>
                <a:cs typeface="Calibri"/>
              </a:rPr>
              <a:t>Taalleermechanisme</a:t>
            </a:r>
            <a:endParaRPr lang="nl-NL" sz="3600" b="0" dirty="0">
              <a:latin typeface="Calibri"/>
              <a:cs typeface="Calibri"/>
            </a:endParaRPr>
          </a:p>
          <a:p>
            <a:endParaRPr lang="nl-NL" sz="3600" dirty="0"/>
          </a:p>
        </p:txBody>
      </p:sp>
      <p:pic>
        <p:nvPicPr>
          <p:cNvPr id="6" name="Tijdelijke aanduiding voor inhoud 5" descr="Afbeelding met tekening, schets, clipart, tekst&#10;&#10;Door AI gegenereerde inhoud is mogelijk onjuist.">
            <a:extLst>
              <a:ext uri="{FF2B5EF4-FFF2-40B4-BE49-F238E27FC236}">
                <a16:creationId xmlns:a16="http://schemas.microsoft.com/office/drawing/2014/main" id="{D52842FB-276D-AACD-4E4A-189A3F791F33}"/>
              </a:ext>
            </a:extLst>
          </p:cNvPr>
          <p:cNvPicPr>
            <a:picLocks noGrp="1" noChangeAspect="1"/>
          </p:cNvPicPr>
          <p:nvPr>
            <p:ph idx="1"/>
          </p:nvPr>
        </p:nvPicPr>
        <p:blipFill>
          <a:blip r:embed="rId3"/>
          <a:srcRect t="19204" r="4635"/>
          <a:stretch>
            <a:fillRect/>
          </a:stretch>
        </p:blipFill>
        <p:spPr>
          <a:xfrm>
            <a:off x="1224714" y="2439716"/>
            <a:ext cx="7562184" cy="3166801"/>
          </a:xfrm>
          <a:prstGeom prst="rect">
            <a:avLst/>
          </a:prstGeom>
        </p:spPr>
      </p:pic>
    </p:spTree>
    <p:extLst>
      <p:ext uri="{BB962C8B-B14F-4D97-AF65-F5344CB8AC3E}">
        <p14:creationId xmlns:p14="http://schemas.microsoft.com/office/powerpoint/2010/main" val="3995305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BBEB1-DBA1-0F62-0B79-EC65902647D7}"/>
              </a:ext>
            </a:extLst>
          </p:cNvPr>
          <p:cNvSpPr>
            <a:spLocks noGrp="1"/>
          </p:cNvSpPr>
          <p:nvPr>
            <p:ph type="title"/>
          </p:nvPr>
        </p:nvSpPr>
        <p:spPr/>
        <p:txBody>
          <a:bodyPr/>
          <a:lstStyle/>
          <a:p>
            <a:r>
              <a:rPr lang="nl-NL" dirty="0"/>
              <a:t>Meertalige taalsteun</a:t>
            </a:r>
          </a:p>
        </p:txBody>
      </p:sp>
      <p:pic>
        <p:nvPicPr>
          <p:cNvPr id="6" name="Tijdelijke aanduiding voor inhoud 5" descr="Afbeelding met tekst, diagram, schets, tekening&#10;&#10;Door AI gegenereerde inhoud is mogelijk onjuist.">
            <a:extLst>
              <a:ext uri="{FF2B5EF4-FFF2-40B4-BE49-F238E27FC236}">
                <a16:creationId xmlns:a16="http://schemas.microsoft.com/office/drawing/2014/main" id="{26005F9A-E263-9A08-8E73-3A13D9A86923}"/>
              </a:ext>
            </a:extLst>
          </p:cNvPr>
          <p:cNvPicPr>
            <a:picLocks noGrp="1" noChangeAspect="1"/>
          </p:cNvPicPr>
          <p:nvPr>
            <p:ph idx="1"/>
          </p:nvPr>
        </p:nvPicPr>
        <p:blipFill>
          <a:blip r:embed="rId3"/>
          <a:stretch>
            <a:fillRect/>
          </a:stretch>
        </p:blipFill>
        <p:spPr>
          <a:xfrm>
            <a:off x="947366" y="1952992"/>
            <a:ext cx="6574364" cy="4465463"/>
          </a:xfrm>
          <a:prstGeom prst="rect">
            <a:avLst/>
          </a:prstGeom>
        </p:spPr>
      </p:pic>
      <p:sp>
        <p:nvSpPr>
          <p:cNvPr id="5" name="Tekstvak 4">
            <a:extLst>
              <a:ext uri="{FF2B5EF4-FFF2-40B4-BE49-F238E27FC236}">
                <a16:creationId xmlns:a16="http://schemas.microsoft.com/office/drawing/2014/main" id="{67BF78E0-28FE-7342-273B-DEE413C29271}"/>
              </a:ext>
            </a:extLst>
          </p:cNvPr>
          <p:cNvSpPr txBox="1"/>
          <p:nvPr/>
        </p:nvSpPr>
        <p:spPr>
          <a:xfrm>
            <a:off x="7812157" y="3727174"/>
            <a:ext cx="4045226" cy="1200329"/>
          </a:xfrm>
          <a:prstGeom prst="rect">
            <a:avLst/>
          </a:prstGeom>
          <a:noFill/>
        </p:spPr>
        <p:txBody>
          <a:bodyPr wrap="square" rtlCol="0">
            <a:spAutoFit/>
          </a:bodyPr>
          <a:lstStyle/>
          <a:p>
            <a:pPr marL="285750" indent="-285750">
              <a:buFont typeface="Arial" panose="020B0604020202020204" pitchFamily="34" charset="0"/>
              <a:buChar char="•"/>
            </a:pPr>
            <a:r>
              <a:rPr lang="nl-NL" dirty="0"/>
              <a:t>Gebruikmaken thuistalen</a:t>
            </a:r>
          </a:p>
          <a:p>
            <a:pPr marL="285750" indent="-285750">
              <a:buFont typeface="Arial" panose="020B0604020202020204" pitchFamily="34" charset="0"/>
              <a:buChar char="•"/>
            </a:pPr>
            <a:r>
              <a:rPr lang="nl-NL" dirty="0"/>
              <a:t>Vertaalapps</a:t>
            </a:r>
          </a:p>
          <a:p>
            <a:pPr marL="285750" indent="-285750">
              <a:buFont typeface="Arial" panose="020B0604020202020204" pitchFamily="34" charset="0"/>
              <a:buChar char="•"/>
            </a:pPr>
            <a:r>
              <a:rPr lang="nl-NL" dirty="0"/>
              <a:t>Taalmaatje</a:t>
            </a:r>
          </a:p>
          <a:p>
            <a:pPr marL="285750" indent="-285750">
              <a:buFont typeface="Arial" panose="020B0604020202020204" pitchFamily="34" charset="0"/>
              <a:buChar char="•"/>
            </a:pPr>
            <a:r>
              <a:rPr lang="nl-NL" dirty="0"/>
              <a:t>Ouders</a:t>
            </a:r>
          </a:p>
        </p:txBody>
      </p:sp>
    </p:spTree>
    <p:extLst>
      <p:ext uri="{BB962C8B-B14F-4D97-AF65-F5344CB8AC3E}">
        <p14:creationId xmlns:p14="http://schemas.microsoft.com/office/powerpoint/2010/main" val="244437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80229-8CB5-4043-8C7F-1018BDBEA592}"/>
              </a:ext>
            </a:extLst>
          </p:cNvPr>
          <p:cNvSpPr>
            <a:spLocks noGrp="1"/>
          </p:cNvSpPr>
          <p:nvPr>
            <p:ph type="title"/>
          </p:nvPr>
        </p:nvSpPr>
        <p:spPr>
          <a:xfrm>
            <a:off x="623888" y="2204087"/>
            <a:ext cx="2450256" cy="752241"/>
          </a:xfrm>
        </p:spPr>
        <p:txBody>
          <a:bodyPr/>
          <a:lstStyle/>
          <a:p>
            <a:r>
              <a:rPr lang="nl-NL"/>
              <a:t>Welkom</a:t>
            </a:r>
          </a:p>
        </p:txBody>
      </p:sp>
      <p:pic>
        <p:nvPicPr>
          <p:cNvPr id="1026" name="Picture 2" descr="Afbeelding met tekst, Lettertype, Graphics, rood&#10;&#10;Automatisch gegenereerde beschrijving">
            <a:extLst>
              <a:ext uri="{FF2B5EF4-FFF2-40B4-BE49-F238E27FC236}">
                <a16:creationId xmlns:a16="http://schemas.microsoft.com/office/drawing/2014/main" id="{9189FBAC-C622-BF45-F9E2-67A740459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443"/>
            <a:ext cx="12192000" cy="554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8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8E81F-FFC6-D029-8E73-228CD7FD7AD6}"/>
              </a:ext>
            </a:extLst>
          </p:cNvPr>
          <p:cNvSpPr>
            <a:spLocks noGrp="1"/>
          </p:cNvSpPr>
          <p:nvPr>
            <p:ph type="title"/>
          </p:nvPr>
        </p:nvSpPr>
        <p:spPr/>
        <p:txBody>
          <a:bodyPr/>
          <a:lstStyle/>
          <a:p>
            <a:r>
              <a:rPr lang="nl-NL" dirty="0"/>
              <a:t>Pre-teaching</a:t>
            </a:r>
          </a:p>
        </p:txBody>
      </p:sp>
      <p:sp>
        <p:nvSpPr>
          <p:cNvPr id="3" name="Tijdelijke aanduiding voor inhoud 2">
            <a:extLst>
              <a:ext uri="{FF2B5EF4-FFF2-40B4-BE49-F238E27FC236}">
                <a16:creationId xmlns:a16="http://schemas.microsoft.com/office/drawing/2014/main" id="{CB2BE824-29AE-BA54-44E4-C7C056BD75A9}"/>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nl-NL" dirty="0"/>
              <a:t>Nieuwe concepten</a:t>
            </a:r>
          </a:p>
          <a:p>
            <a:pPr marL="342900" indent="-342900">
              <a:lnSpc>
                <a:spcPct val="150000"/>
              </a:lnSpc>
              <a:buFont typeface="Arial" panose="020B0604020202020204" pitchFamily="34" charset="0"/>
              <a:buChar char="•"/>
            </a:pPr>
            <a:r>
              <a:rPr lang="nl-NL" dirty="0"/>
              <a:t>Sleutelwoorden van een tekst uitleggen</a:t>
            </a:r>
          </a:p>
          <a:p>
            <a:pPr marL="342900" indent="-342900">
              <a:lnSpc>
                <a:spcPct val="150000"/>
              </a:lnSpc>
              <a:buFont typeface="Arial" panose="020B0604020202020204" pitchFamily="34" charset="0"/>
              <a:buChar char="•"/>
            </a:pPr>
            <a:r>
              <a:rPr lang="nl-NL" dirty="0"/>
              <a:t>Meegeven naar huis</a:t>
            </a:r>
          </a:p>
          <a:p>
            <a:pPr marL="342900" indent="-342900">
              <a:lnSpc>
                <a:spcPct val="150000"/>
              </a:lnSpc>
              <a:buFont typeface="Arial" panose="020B0604020202020204" pitchFamily="34" charset="0"/>
              <a:buChar char="•"/>
            </a:pPr>
            <a:r>
              <a:rPr lang="nl-NL" dirty="0"/>
              <a:t>Vertalen naar de thuistaal </a:t>
            </a:r>
          </a:p>
          <a:p>
            <a:pPr>
              <a:lnSpc>
                <a:spcPct val="150000"/>
              </a:lnSpc>
            </a:pPr>
            <a:endParaRPr lang="nl-NL" dirty="0"/>
          </a:p>
          <a:p>
            <a:pPr marL="342900" indent="-342900">
              <a:buFont typeface="Arial" panose="020B0604020202020204" pitchFamily="34" charset="0"/>
              <a:buChar char="•"/>
            </a:pPr>
            <a:endParaRPr lang="nl-NL" dirty="0"/>
          </a:p>
        </p:txBody>
      </p:sp>
      <p:sp>
        <p:nvSpPr>
          <p:cNvPr id="4" name="Tijdelijke aanduiding voor tekst 3">
            <a:extLst>
              <a:ext uri="{FF2B5EF4-FFF2-40B4-BE49-F238E27FC236}">
                <a16:creationId xmlns:a16="http://schemas.microsoft.com/office/drawing/2014/main" id="{D5D23659-FE2A-4C48-52F4-5FE1D6439B68}"/>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250014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F629C-9F37-B9AF-4F67-FE01CA3B412A}"/>
              </a:ext>
            </a:extLst>
          </p:cNvPr>
          <p:cNvSpPr>
            <a:spLocks noGrp="1"/>
          </p:cNvSpPr>
          <p:nvPr>
            <p:ph type="title"/>
          </p:nvPr>
        </p:nvSpPr>
        <p:spPr/>
        <p:txBody>
          <a:bodyPr/>
          <a:lstStyle/>
          <a:p>
            <a:r>
              <a:rPr lang="nl-NL" dirty="0"/>
              <a:t>Interactie bevorderen</a:t>
            </a:r>
          </a:p>
        </p:txBody>
      </p:sp>
      <p:sp>
        <p:nvSpPr>
          <p:cNvPr id="3" name="Tijdelijke aanduiding voor inhoud 2">
            <a:extLst>
              <a:ext uri="{FF2B5EF4-FFF2-40B4-BE49-F238E27FC236}">
                <a16:creationId xmlns:a16="http://schemas.microsoft.com/office/drawing/2014/main" id="{15D93E63-56C5-89AE-ECF1-B8DB958A715E}"/>
              </a:ext>
            </a:extLst>
          </p:cNvPr>
          <p:cNvSpPr>
            <a:spLocks noGrp="1"/>
          </p:cNvSpPr>
          <p:nvPr>
            <p:ph idx="1"/>
          </p:nvPr>
        </p:nvSpPr>
        <p:spPr>
          <a:xfrm>
            <a:off x="947738" y="1882438"/>
            <a:ext cx="7156675" cy="4102437"/>
          </a:xfrm>
        </p:spPr>
        <p:txBody>
          <a:bodyPr/>
          <a:lstStyle/>
          <a:p>
            <a:r>
              <a:rPr lang="nl-NL" dirty="0" err="1">
                <a:latin typeface="Calibri"/>
                <a:ea typeface="Calibri"/>
                <a:cs typeface="Calibri"/>
                <a:hlinkClick r:id="rId3"/>
              </a:rPr>
              <a:t>Taaldenkgesprekken</a:t>
            </a:r>
            <a:r>
              <a:rPr lang="nl-NL" dirty="0">
                <a:latin typeface="Calibri"/>
                <a:ea typeface="Calibri"/>
                <a:cs typeface="Calibri"/>
                <a:hlinkClick r:id="rId3"/>
              </a:rPr>
              <a:t> - LOWAN</a:t>
            </a:r>
            <a:r>
              <a:rPr lang="nl-NL" dirty="0">
                <a:latin typeface="Calibri"/>
                <a:ea typeface="Calibri"/>
                <a:cs typeface="Calibri"/>
              </a:rPr>
              <a:t> </a:t>
            </a:r>
          </a:p>
          <a:p>
            <a:endParaRPr lang="nl-NL" sz="1400" dirty="0">
              <a:ea typeface="Calibri"/>
            </a:endParaRPr>
          </a:p>
          <a:p>
            <a:r>
              <a:rPr lang="nl-NL" dirty="0">
                <a:solidFill>
                  <a:srgbClr val="E40520"/>
                </a:solidFill>
                <a:latin typeface="Calibri"/>
                <a:ea typeface="Calibri"/>
                <a:cs typeface="Calibri"/>
                <a:hlinkClick r:id="rId4">
                  <a:extLst>
                    <a:ext uri="{A12FA001-AC4F-418D-AE19-62706E023703}">
                      <ahyp:hlinkClr xmlns:ahyp="http://schemas.microsoft.com/office/drawing/2018/hyperlinkcolor" val="tx"/>
                    </a:ext>
                  </a:extLst>
                </a:hlinkClick>
              </a:rPr>
              <a:t>De taalrondes – LOWAN</a:t>
            </a:r>
          </a:p>
          <a:p>
            <a:endParaRPr lang="nl-NL" dirty="0">
              <a:solidFill>
                <a:srgbClr val="E40520"/>
              </a:solidFill>
              <a:latin typeface="Calibri"/>
              <a:ea typeface="Calibri"/>
              <a:cs typeface="Calibri"/>
              <a:hlinkClick r:id="rId4">
                <a:extLst>
                  <a:ext uri="{A12FA001-AC4F-418D-AE19-62706E023703}">
                    <ahyp:hlinkClr xmlns:ahyp="http://schemas.microsoft.com/office/drawing/2018/hyperlinkcolor" val="tx"/>
                  </a:ext>
                </a:extLst>
              </a:hlinkClick>
            </a:endParaRPr>
          </a:p>
          <a:p>
            <a:r>
              <a:rPr lang="nl-NL" dirty="0">
                <a:solidFill>
                  <a:srgbClr val="E40520"/>
                </a:solidFill>
                <a:latin typeface="Calibri"/>
                <a:ea typeface="Calibri"/>
                <a:cs typeface="Calibri"/>
                <a:hlinkClick r:id="rId4">
                  <a:extLst>
                    <a:ext uri="{A12FA001-AC4F-418D-AE19-62706E023703}">
                      <ahyp:hlinkClr xmlns:ahyp="http://schemas.microsoft.com/office/drawing/2018/hyperlinkcolor" val="tx"/>
                    </a:ext>
                  </a:extLst>
                </a:hlinkClick>
              </a:rPr>
              <a:t>Coöperatieve werkvormen</a:t>
            </a:r>
          </a:p>
          <a:p>
            <a:endParaRPr lang="nl-NL" dirty="0">
              <a:latin typeface="Calibri"/>
              <a:ea typeface="Calibri"/>
              <a:cs typeface="Calibri"/>
              <a:hlinkClick r:id="rId4">
                <a:extLst>
                  <a:ext uri="{A12FA001-AC4F-418D-AE19-62706E023703}">
                    <ahyp:hlinkClr xmlns:ahyp="http://schemas.microsoft.com/office/drawing/2018/hyperlinkcolor" val="tx"/>
                  </a:ext>
                </a:extLst>
              </a:hlinkClick>
            </a:endParaRPr>
          </a:p>
          <a:p>
            <a:endParaRPr lang="nl-NL" dirty="0">
              <a:solidFill>
                <a:srgbClr val="E40520"/>
              </a:solidFill>
              <a:latin typeface="Calibri"/>
              <a:ea typeface="Calibri"/>
              <a:cs typeface="Calibri"/>
              <a:hlinkClick r:id="rId4">
                <a:extLst>
                  <a:ext uri="{A12FA001-AC4F-418D-AE19-62706E023703}">
                    <ahyp:hlinkClr xmlns:ahyp="http://schemas.microsoft.com/office/drawing/2018/hyperlinkcolor" val="tx"/>
                  </a:ext>
                </a:extLst>
              </a:hlinkClick>
            </a:endParaRPr>
          </a:p>
          <a:p>
            <a:endParaRPr lang="nl-NL" dirty="0">
              <a:solidFill>
                <a:srgbClr val="E40520"/>
              </a:solidFill>
              <a:latin typeface="Calibri"/>
              <a:ea typeface="Calibri"/>
              <a:cs typeface="Calibri"/>
              <a:hlinkClick r:id="rId4">
                <a:extLst>
                  <a:ext uri="{A12FA001-AC4F-418D-AE19-62706E023703}">
                    <ahyp:hlinkClr xmlns:ahyp="http://schemas.microsoft.com/office/drawing/2018/hyperlinkcolor" val="tx"/>
                  </a:ext>
                </a:extLst>
              </a:hlinkClick>
            </a:endParaRPr>
          </a:p>
          <a:p>
            <a:endParaRPr lang="nl-NL" dirty="0">
              <a:solidFill>
                <a:srgbClr val="E40520"/>
              </a:solidFill>
              <a:latin typeface="Calibri"/>
              <a:ea typeface="Calibri"/>
              <a:cs typeface="Calibri"/>
              <a:hlinkClick r:id="rId4">
                <a:extLst>
                  <a:ext uri="{A12FA001-AC4F-418D-AE19-62706E023703}">
                    <ahyp:hlinkClr xmlns:ahyp="http://schemas.microsoft.com/office/drawing/2018/hyperlinkcolor" val="tx"/>
                  </a:ext>
                </a:extLst>
              </a:hlinkClick>
            </a:endParaRPr>
          </a:p>
          <a:p>
            <a:endParaRPr lang="nl-NL" dirty="0">
              <a:ea typeface="Calibri"/>
            </a:endParaRPr>
          </a:p>
          <a:p>
            <a:endParaRPr lang="nl-NL" dirty="0"/>
          </a:p>
        </p:txBody>
      </p:sp>
      <p:pic>
        <p:nvPicPr>
          <p:cNvPr id="5" name="Afbeelding 4" descr="Afbeelding met kleding, persoon, overdekt, Menselijk gezicht&#10;&#10;Automatisch gegenereerde beschrijving">
            <a:extLst>
              <a:ext uri="{FF2B5EF4-FFF2-40B4-BE49-F238E27FC236}">
                <a16:creationId xmlns:a16="http://schemas.microsoft.com/office/drawing/2014/main" id="{4527B1A9-75B2-9725-165F-933F8F0FE416}"/>
              </a:ext>
            </a:extLst>
          </p:cNvPr>
          <p:cNvPicPr>
            <a:picLocks noChangeAspect="1"/>
          </p:cNvPicPr>
          <p:nvPr/>
        </p:nvPicPr>
        <p:blipFill>
          <a:blip r:embed="rId5"/>
          <a:stretch>
            <a:fillRect/>
          </a:stretch>
        </p:blipFill>
        <p:spPr>
          <a:xfrm>
            <a:off x="948898" y="3744136"/>
            <a:ext cx="4163872" cy="2483290"/>
          </a:xfrm>
          <a:prstGeom prst="rect">
            <a:avLst/>
          </a:prstGeom>
        </p:spPr>
      </p:pic>
      <p:pic>
        <p:nvPicPr>
          <p:cNvPr id="6" name="Afbeelding 5" descr="Afbeelding met persoon, kleding, Menselijk gezicht, computer&#10;&#10;Automatisch gegenereerde beschrijving">
            <a:extLst>
              <a:ext uri="{FF2B5EF4-FFF2-40B4-BE49-F238E27FC236}">
                <a16:creationId xmlns:a16="http://schemas.microsoft.com/office/drawing/2014/main" id="{985CF350-B9BD-C7C1-8E75-CDBB0FEB5857}"/>
              </a:ext>
            </a:extLst>
          </p:cNvPr>
          <p:cNvPicPr>
            <a:picLocks noChangeAspect="1"/>
          </p:cNvPicPr>
          <p:nvPr/>
        </p:nvPicPr>
        <p:blipFill>
          <a:blip r:embed="rId6"/>
          <a:stretch>
            <a:fillRect/>
          </a:stretch>
        </p:blipFill>
        <p:spPr>
          <a:xfrm>
            <a:off x="5628908" y="3747457"/>
            <a:ext cx="4030155" cy="2483552"/>
          </a:xfrm>
          <a:prstGeom prst="rect">
            <a:avLst/>
          </a:prstGeom>
        </p:spPr>
      </p:pic>
    </p:spTree>
    <p:extLst>
      <p:ext uri="{BB962C8B-B14F-4D97-AF65-F5344CB8AC3E}">
        <p14:creationId xmlns:p14="http://schemas.microsoft.com/office/powerpoint/2010/main" val="291870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631D-E63D-FA23-B9D8-3A718054F1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8C8F23-3BA6-BA25-DF63-DAEF0D42770B}"/>
              </a:ext>
            </a:extLst>
          </p:cNvPr>
          <p:cNvSpPr>
            <a:spLocks noGrp="1"/>
          </p:cNvSpPr>
          <p:nvPr>
            <p:ph type="title"/>
          </p:nvPr>
        </p:nvSpPr>
        <p:spPr>
          <a:xfrm>
            <a:off x="947738" y="1004605"/>
            <a:ext cx="7653631" cy="680757"/>
          </a:xfrm>
        </p:spPr>
        <p:txBody>
          <a:bodyPr/>
          <a:lstStyle/>
          <a:p>
            <a:r>
              <a:rPr lang="nl-NL" sz="4000" dirty="0">
                <a:latin typeface="Calibri"/>
                <a:ea typeface="Calibri"/>
                <a:cs typeface="Calibri"/>
              </a:rPr>
              <a:t>Versterken van het aanbod</a:t>
            </a:r>
            <a:endParaRPr lang="nl-NL" sz="4000" dirty="0"/>
          </a:p>
        </p:txBody>
      </p:sp>
      <p:sp>
        <p:nvSpPr>
          <p:cNvPr id="3" name="Tijdelijke aanduiding voor inhoud 2">
            <a:extLst>
              <a:ext uri="{FF2B5EF4-FFF2-40B4-BE49-F238E27FC236}">
                <a16:creationId xmlns:a16="http://schemas.microsoft.com/office/drawing/2014/main" id="{92141DAF-16B4-90BF-A464-FDBB84C83311}"/>
              </a:ext>
            </a:extLst>
          </p:cNvPr>
          <p:cNvSpPr>
            <a:spLocks noGrp="1"/>
          </p:cNvSpPr>
          <p:nvPr>
            <p:ph idx="1"/>
          </p:nvPr>
        </p:nvSpPr>
        <p:spPr>
          <a:xfrm>
            <a:off x="1004960" y="2040082"/>
            <a:ext cx="10182080" cy="4339985"/>
          </a:xfrm>
        </p:spPr>
        <p:txBody>
          <a:bodyPr vert="horz" lIns="0" tIns="0" rIns="0" bIns="0" rtlCol="0" anchor="t">
            <a:noAutofit/>
          </a:bodyPr>
          <a:lstStyle/>
          <a:p>
            <a:pPr>
              <a:lnSpc>
                <a:spcPct val="150000"/>
              </a:lnSpc>
            </a:pPr>
            <a:r>
              <a:rPr lang="nl-NL" dirty="0">
                <a:latin typeface="Calibri"/>
                <a:ea typeface="Calibri"/>
                <a:cs typeface="Calibri"/>
              </a:rPr>
              <a:t>Pre-teaching: </a:t>
            </a:r>
          </a:p>
          <a:p>
            <a:pPr>
              <a:lnSpc>
                <a:spcPct val="150000"/>
              </a:lnSpc>
            </a:pPr>
            <a:endParaRPr lang="nl-NL" dirty="0">
              <a:latin typeface="Calibri"/>
              <a:ea typeface="Calibri"/>
              <a:cs typeface="Calibri"/>
            </a:endParaRPr>
          </a:p>
          <a:p>
            <a:pPr>
              <a:lnSpc>
                <a:spcPct val="150000"/>
              </a:lnSpc>
            </a:pPr>
            <a:r>
              <a:rPr lang="nl-NL" dirty="0">
                <a:latin typeface="Calibri"/>
                <a:ea typeface="Calibri"/>
                <a:cs typeface="Calibri"/>
              </a:rPr>
              <a:t>Taalsteun in alle vakken:</a:t>
            </a:r>
          </a:p>
          <a:p>
            <a:pPr marL="342900" indent="-342900">
              <a:lnSpc>
                <a:spcPct val="150000"/>
              </a:lnSpc>
              <a:buFont typeface="Arial" panose="020B0604020202020204" pitchFamily="34" charset="0"/>
              <a:buChar char="•"/>
            </a:pPr>
            <a:r>
              <a:rPr lang="nl-NL" dirty="0">
                <a:latin typeface="Calibri"/>
                <a:ea typeface="Calibri"/>
                <a:cs typeface="Calibri"/>
              </a:rPr>
              <a:t>Geplande taalsteun</a:t>
            </a:r>
          </a:p>
          <a:p>
            <a:pPr marL="342900" indent="-342900">
              <a:lnSpc>
                <a:spcPct val="150000"/>
              </a:lnSpc>
              <a:buFont typeface="Arial" panose="020B0604020202020204" pitchFamily="34" charset="0"/>
              <a:buChar char="•"/>
            </a:pPr>
            <a:r>
              <a:rPr lang="nl-NL" dirty="0">
                <a:latin typeface="Calibri"/>
                <a:ea typeface="Calibri"/>
                <a:cs typeface="Calibri"/>
              </a:rPr>
              <a:t>Interactie bevorderen</a:t>
            </a:r>
          </a:p>
          <a:p>
            <a:pPr marL="342900" indent="-342900">
              <a:lnSpc>
                <a:spcPct val="150000"/>
              </a:lnSpc>
              <a:buFont typeface="Arial" panose="020B0604020202020204" pitchFamily="34" charset="0"/>
              <a:buChar char="•"/>
            </a:pPr>
            <a:r>
              <a:rPr lang="nl-NL" dirty="0">
                <a:latin typeface="Calibri"/>
                <a:ea typeface="Calibri"/>
                <a:cs typeface="Calibri"/>
              </a:rPr>
              <a:t>Interactieve taalsteun</a:t>
            </a:r>
          </a:p>
          <a:p>
            <a:pPr marL="342900" indent="-342900">
              <a:lnSpc>
                <a:spcPct val="150000"/>
              </a:lnSpc>
              <a:buFont typeface="Arial" panose="020B0604020202020204" pitchFamily="34" charset="0"/>
              <a:buChar char="•"/>
            </a:pPr>
            <a:r>
              <a:rPr lang="nl-NL" dirty="0">
                <a:latin typeface="Calibri"/>
                <a:ea typeface="Calibri"/>
                <a:cs typeface="Calibri"/>
              </a:rPr>
              <a:t>Meertalige taalsteun</a:t>
            </a:r>
          </a:p>
          <a:p>
            <a:pPr>
              <a:lnSpc>
                <a:spcPct val="150000"/>
              </a:lnSpc>
            </a:pPr>
            <a:r>
              <a:rPr lang="nl-NL" dirty="0">
                <a:hlinkClick r:id="rId3"/>
              </a:rPr>
              <a:t>Taalsteun – LOWAN</a:t>
            </a:r>
            <a:endParaRPr lang="nl-NL" dirty="0"/>
          </a:p>
          <a:p>
            <a:pPr>
              <a:lnSpc>
                <a:spcPct val="150000"/>
              </a:lnSpc>
            </a:pPr>
            <a:r>
              <a:rPr lang="nl-NL" dirty="0">
                <a:hlinkClick r:id="rId4"/>
              </a:rPr>
              <a:t>Rekentaalkaarten + - x : - LOWAN</a:t>
            </a:r>
            <a:endParaRPr lang="nl-NL" dirty="0">
              <a:latin typeface="Calibri"/>
              <a:ea typeface="Calibri"/>
              <a:cs typeface="Calibri"/>
            </a:endParaRPr>
          </a:p>
          <a:p>
            <a:pPr>
              <a:lnSpc>
                <a:spcPct val="150000"/>
              </a:lnSpc>
            </a:pPr>
            <a:endParaRPr lang="nl-NL" b="1" dirty="0">
              <a:latin typeface="Calibri"/>
              <a:ea typeface="Calibri"/>
              <a:cs typeface="Calibri"/>
            </a:endParaRPr>
          </a:p>
          <a:p>
            <a:pPr>
              <a:lnSpc>
                <a:spcPct val="150000"/>
              </a:lnSpc>
            </a:pPr>
            <a:endParaRPr lang="nl-NL" dirty="0">
              <a:latin typeface="Calibri"/>
              <a:ea typeface="Calibri"/>
              <a:cs typeface="Calibri"/>
            </a:endParaRPr>
          </a:p>
          <a:p>
            <a:endParaRPr lang="nl-NL" dirty="0"/>
          </a:p>
        </p:txBody>
      </p:sp>
    </p:spTree>
    <p:extLst>
      <p:ext uri="{BB962C8B-B14F-4D97-AF65-F5344CB8AC3E}">
        <p14:creationId xmlns:p14="http://schemas.microsoft.com/office/powerpoint/2010/main" val="125121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C53B3-5DE8-E35E-24DE-2B038DA7DF75}"/>
              </a:ext>
            </a:extLst>
          </p:cNvPr>
          <p:cNvSpPr>
            <a:spLocks noGrp="1"/>
          </p:cNvSpPr>
          <p:nvPr>
            <p:ph type="ctrTitle"/>
          </p:nvPr>
        </p:nvSpPr>
        <p:spPr>
          <a:xfrm>
            <a:off x="1208319" y="2122035"/>
            <a:ext cx="10035944" cy="2387600"/>
          </a:xfrm>
        </p:spPr>
        <p:txBody>
          <a:bodyPr anchor="b">
            <a:normAutofit/>
          </a:bodyPr>
          <a:lstStyle/>
          <a:p>
            <a:r>
              <a:rPr lang="nl-NL" sz="6600"/>
              <a:t>Stagneert de leerling? </a:t>
            </a:r>
            <a:endParaRPr lang="nl-NL" sz="6600" dirty="0"/>
          </a:p>
        </p:txBody>
      </p:sp>
    </p:spTree>
    <p:extLst>
      <p:ext uri="{BB962C8B-B14F-4D97-AF65-F5344CB8AC3E}">
        <p14:creationId xmlns:p14="http://schemas.microsoft.com/office/powerpoint/2010/main" val="1639158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D108183-B343-3E28-F220-77A65072BF47}"/>
              </a:ext>
            </a:extLst>
          </p:cNvPr>
          <p:cNvPicPr>
            <a:picLocks noGrp="1" noChangeAspect="1"/>
          </p:cNvPicPr>
          <p:nvPr>
            <p:ph idx="1"/>
          </p:nvPr>
        </p:nvPicPr>
        <p:blipFill>
          <a:blip r:embed="rId3"/>
          <a:stretch>
            <a:fillRect/>
          </a:stretch>
        </p:blipFill>
        <p:spPr>
          <a:xfrm>
            <a:off x="4819050" y="1010514"/>
            <a:ext cx="7372950" cy="5542685"/>
          </a:xfrm>
          <a:prstGeom prst="rect">
            <a:avLst/>
          </a:prstGeom>
        </p:spPr>
      </p:pic>
      <p:sp>
        <p:nvSpPr>
          <p:cNvPr id="8" name="Titel 1">
            <a:extLst>
              <a:ext uri="{FF2B5EF4-FFF2-40B4-BE49-F238E27FC236}">
                <a16:creationId xmlns:a16="http://schemas.microsoft.com/office/drawing/2014/main" id="{C8D65C42-0764-39B6-3AC9-E26128449905}"/>
              </a:ext>
            </a:extLst>
          </p:cNvPr>
          <p:cNvSpPr>
            <a:spLocks noGrp="1"/>
          </p:cNvSpPr>
          <p:nvPr>
            <p:ph type="title"/>
          </p:nvPr>
        </p:nvSpPr>
        <p:spPr>
          <a:xfrm>
            <a:off x="947738" y="1162915"/>
            <a:ext cx="10296525" cy="434975"/>
          </a:xfrm>
        </p:spPr>
        <p:txBody>
          <a:bodyPr/>
          <a:lstStyle/>
          <a:p>
            <a:r>
              <a:rPr lang="nl-NL" sz="4000" dirty="0"/>
              <a:t>OPP?</a:t>
            </a:r>
          </a:p>
        </p:txBody>
      </p:sp>
      <p:sp>
        <p:nvSpPr>
          <p:cNvPr id="2" name="Tekstvak 1">
            <a:extLst>
              <a:ext uri="{FF2B5EF4-FFF2-40B4-BE49-F238E27FC236}">
                <a16:creationId xmlns:a16="http://schemas.microsoft.com/office/drawing/2014/main" id="{A4597336-84CD-C0AE-6BE6-20FDB434324B}"/>
              </a:ext>
            </a:extLst>
          </p:cNvPr>
          <p:cNvSpPr txBox="1"/>
          <p:nvPr/>
        </p:nvSpPr>
        <p:spPr>
          <a:xfrm>
            <a:off x="947738" y="2601962"/>
            <a:ext cx="4745230" cy="1891287"/>
          </a:xfrm>
          <a:prstGeom prst="rect">
            <a:avLst/>
          </a:prstGeom>
          <a:noFill/>
        </p:spPr>
        <p:txBody>
          <a:bodyPr wrap="square" rtlCol="0">
            <a:spAutoFit/>
          </a:bodyPr>
          <a:lstStyle/>
          <a:p>
            <a:pPr marL="342900" indent="-342900">
              <a:lnSpc>
                <a:spcPct val="150000"/>
              </a:lnSpc>
              <a:buFont typeface="+mj-lt"/>
              <a:buAutoNum type="arabicPeriod"/>
            </a:pPr>
            <a:r>
              <a:rPr lang="nl-NL" sz="2000" dirty="0"/>
              <a:t>Ontwikkelt zich niet naar verwachting</a:t>
            </a:r>
          </a:p>
          <a:p>
            <a:pPr marL="342900" indent="-342900">
              <a:lnSpc>
                <a:spcPct val="150000"/>
              </a:lnSpc>
              <a:buFont typeface="+mj-lt"/>
              <a:buAutoNum type="arabicPeriod"/>
            </a:pPr>
            <a:r>
              <a:rPr lang="nl-NL" sz="2000" dirty="0"/>
              <a:t>Interventies</a:t>
            </a:r>
          </a:p>
          <a:p>
            <a:pPr marL="342900" indent="-342900">
              <a:lnSpc>
                <a:spcPct val="150000"/>
              </a:lnSpc>
              <a:buFont typeface="+mj-lt"/>
              <a:buAutoNum type="arabicPeriod"/>
            </a:pPr>
            <a:r>
              <a:rPr lang="nl-NL" sz="2000" dirty="0"/>
              <a:t>Zorgroute opschalen</a:t>
            </a:r>
          </a:p>
          <a:p>
            <a:pPr marL="342900" indent="-342900">
              <a:lnSpc>
                <a:spcPct val="150000"/>
              </a:lnSpc>
              <a:buFont typeface="+mj-lt"/>
              <a:buAutoNum type="arabicPeriod"/>
            </a:pPr>
            <a:r>
              <a:rPr lang="nl-NL" sz="2000" dirty="0"/>
              <a:t>OPP</a:t>
            </a:r>
          </a:p>
        </p:txBody>
      </p:sp>
    </p:spTree>
    <p:extLst>
      <p:ext uri="{BB962C8B-B14F-4D97-AF65-F5344CB8AC3E}">
        <p14:creationId xmlns:p14="http://schemas.microsoft.com/office/powerpoint/2010/main" val="3181469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59985-F5A9-3F5E-8E07-841EC1D6258C}"/>
              </a:ext>
            </a:extLst>
          </p:cNvPr>
          <p:cNvSpPr>
            <a:spLocks noGrp="1"/>
          </p:cNvSpPr>
          <p:nvPr>
            <p:ph type="title"/>
          </p:nvPr>
        </p:nvSpPr>
        <p:spPr/>
        <p:txBody>
          <a:bodyPr/>
          <a:lstStyle/>
          <a:p>
            <a:r>
              <a:rPr lang="nl-NL" dirty="0"/>
              <a:t>Tips </a:t>
            </a:r>
            <a:r>
              <a:rPr lang="nl-NL" dirty="0" err="1"/>
              <a:t>hoorrecht</a:t>
            </a:r>
            <a:r>
              <a:rPr lang="nl-NL" dirty="0"/>
              <a:t> nieuwkomers</a:t>
            </a:r>
          </a:p>
        </p:txBody>
      </p:sp>
      <p:sp>
        <p:nvSpPr>
          <p:cNvPr id="3" name="Tijdelijke aanduiding voor inhoud 2">
            <a:extLst>
              <a:ext uri="{FF2B5EF4-FFF2-40B4-BE49-F238E27FC236}">
                <a16:creationId xmlns:a16="http://schemas.microsoft.com/office/drawing/2014/main" id="{15D38B55-5751-6DD0-383B-559B01F28084}"/>
              </a:ext>
            </a:extLst>
          </p:cNvPr>
          <p:cNvSpPr>
            <a:spLocks noGrp="1"/>
          </p:cNvSpPr>
          <p:nvPr>
            <p:ph idx="1"/>
          </p:nvPr>
        </p:nvSpPr>
        <p:spPr/>
        <p:txBody>
          <a:bodyPr/>
          <a:lstStyle/>
          <a:p>
            <a:pPr marL="342900" indent="-342900">
              <a:buFont typeface="Arial" panose="020B0604020202020204" pitchFamily="34" charset="0"/>
              <a:buChar char="•"/>
            </a:pPr>
            <a:r>
              <a:rPr lang="nl-NL" dirty="0"/>
              <a:t>Teken je gesprek</a:t>
            </a:r>
          </a:p>
          <a:p>
            <a:pPr marL="342900" indent="-342900">
              <a:lnSpc>
                <a:spcPct val="150000"/>
              </a:lnSpc>
              <a:buFont typeface="Arial" panose="020B0604020202020204" pitchFamily="34" charset="0"/>
              <a:buChar char="•"/>
            </a:pPr>
            <a:r>
              <a:rPr lang="nl-NL" dirty="0"/>
              <a:t>Inzetten van tolk</a:t>
            </a:r>
          </a:p>
          <a:p>
            <a:pPr marL="342900" indent="-342900">
              <a:spcAft>
                <a:spcPts val="600"/>
              </a:spcAft>
              <a:buFont typeface="Arial" panose="020B0604020202020204" pitchFamily="34" charset="0"/>
              <a:buChar char="•"/>
            </a:pPr>
            <a:r>
              <a:rPr lang="en-US" dirty="0" err="1"/>
              <a:t>Hetzelfde</a:t>
            </a:r>
            <a:r>
              <a:rPr lang="en-US" dirty="0"/>
              <a:t> </a:t>
            </a:r>
            <a:r>
              <a:rPr lang="en-US" dirty="0" err="1"/>
              <a:t>gesprek</a:t>
            </a:r>
            <a:r>
              <a:rPr lang="en-US" dirty="0"/>
              <a:t> </a:t>
            </a:r>
            <a:r>
              <a:rPr lang="en-US" dirty="0" err="1"/>
              <a:t>ook</a:t>
            </a:r>
            <a:r>
              <a:rPr lang="en-US" dirty="0"/>
              <a:t> met </a:t>
            </a:r>
            <a:r>
              <a:rPr lang="en-US" dirty="0" err="1"/>
              <a:t>nieuwkomers</a:t>
            </a:r>
            <a:r>
              <a:rPr lang="en-US" dirty="0"/>
              <a:t>:</a:t>
            </a:r>
          </a:p>
          <a:p>
            <a:pPr>
              <a:spcAft>
                <a:spcPts val="600"/>
              </a:spcAft>
            </a:pPr>
            <a:endParaRPr lang="nl-NL" dirty="0"/>
          </a:p>
        </p:txBody>
      </p:sp>
      <p:sp>
        <p:nvSpPr>
          <p:cNvPr id="4" name="Tijdelijke aanduiding voor tekst 3">
            <a:extLst>
              <a:ext uri="{FF2B5EF4-FFF2-40B4-BE49-F238E27FC236}">
                <a16:creationId xmlns:a16="http://schemas.microsoft.com/office/drawing/2014/main" id="{06C73568-C509-61AC-2C02-54893D649921}"/>
              </a:ext>
            </a:extLst>
          </p:cNvPr>
          <p:cNvSpPr>
            <a:spLocks noGrp="1"/>
          </p:cNvSpPr>
          <p:nvPr>
            <p:ph type="body" sz="quarter" idx="13"/>
          </p:nvPr>
        </p:nvSpPr>
        <p:spPr/>
        <p:txBody>
          <a:bodyPr/>
          <a:lstStyle/>
          <a:p>
            <a:endParaRPr lang="nl-NL" dirty="0"/>
          </a:p>
        </p:txBody>
      </p:sp>
      <p:pic>
        <p:nvPicPr>
          <p:cNvPr id="5" name="Afbeelding 4">
            <a:extLst>
              <a:ext uri="{FF2B5EF4-FFF2-40B4-BE49-F238E27FC236}">
                <a16:creationId xmlns:a16="http://schemas.microsoft.com/office/drawing/2014/main" id="{FBD397ED-E064-6416-CDE5-0E08699EC450}"/>
              </a:ext>
            </a:extLst>
          </p:cNvPr>
          <p:cNvPicPr>
            <a:picLocks noChangeAspect="1"/>
          </p:cNvPicPr>
          <p:nvPr/>
        </p:nvPicPr>
        <p:blipFill>
          <a:blip r:embed="rId4"/>
          <a:stretch>
            <a:fillRect/>
          </a:stretch>
        </p:blipFill>
        <p:spPr>
          <a:xfrm>
            <a:off x="7957620" y="1732954"/>
            <a:ext cx="3973685" cy="2478683"/>
          </a:xfrm>
          <a:prstGeom prst="rect">
            <a:avLst/>
          </a:prstGeom>
        </p:spPr>
      </p:pic>
      <p:pic>
        <p:nvPicPr>
          <p:cNvPr id="7" name="Afbeelding 6" descr="Afbeelding met tekst, schermopname, Lettertype&#10;&#10;Door AI gegenereerde inhoud is mogelijk onjuist.">
            <a:extLst>
              <a:ext uri="{FF2B5EF4-FFF2-40B4-BE49-F238E27FC236}">
                <a16:creationId xmlns:a16="http://schemas.microsoft.com/office/drawing/2014/main" id="{C32C240E-5452-C0BD-C6F7-C677B7B4317C}"/>
              </a:ext>
            </a:extLst>
          </p:cNvPr>
          <p:cNvPicPr>
            <a:picLocks noChangeAspect="1"/>
          </p:cNvPicPr>
          <p:nvPr/>
        </p:nvPicPr>
        <p:blipFill>
          <a:blip r:embed="rId5"/>
          <a:stretch>
            <a:fillRect/>
          </a:stretch>
        </p:blipFill>
        <p:spPr>
          <a:xfrm>
            <a:off x="156541" y="4211637"/>
            <a:ext cx="7801079" cy="2391914"/>
          </a:xfrm>
          <a:prstGeom prst="rect">
            <a:avLst/>
          </a:prstGeom>
        </p:spPr>
      </p:pic>
      <p:sp>
        <p:nvSpPr>
          <p:cNvPr id="10" name="Tekstvak 9">
            <a:extLst>
              <a:ext uri="{FF2B5EF4-FFF2-40B4-BE49-F238E27FC236}">
                <a16:creationId xmlns:a16="http://schemas.microsoft.com/office/drawing/2014/main" id="{3C6B45A7-EC4A-6ECF-99A9-944D06AD2AC9}"/>
              </a:ext>
            </a:extLst>
          </p:cNvPr>
          <p:cNvSpPr txBox="1"/>
          <p:nvPr/>
        </p:nvSpPr>
        <p:spPr>
          <a:xfrm>
            <a:off x="8772525" y="5638800"/>
            <a:ext cx="3158780" cy="276999"/>
          </a:xfrm>
          <a:prstGeom prst="rect">
            <a:avLst/>
          </a:prstGeom>
          <a:noFill/>
        </p:spPr>
        <p:txBody>
          <a:bodyPr wrap="square" rtlCol="0">
            <a:spAutoFit/>
          </a:bodyPr>
          <a:lstStyle/>
          <a:p>
            <a:r>
              <a:rPr lang="nl-NL" sz="1200" dirty="0">
                <a:latin typeface="Times New Roman" panose="02020603050405020304" pitchFamily="18" charset="0"/>
                <a:cs typeface="Times New Roman" panose="02020603050405020304" pitchFamily="18" charset="0"/>
              </a:rPr>
              <a:t>(Steunpunt Passend Onderwijs, 2025)</a:t>
            </a:r>
          </a:p>
        </p:txBody>
      </p:sp>
    </p:spTree>
    <p:extLst>
      <p:ext uri="{BB962C8B-B14F-4D97-AF65-F5344CB8AC3E}">
        <p14:creationId xmlns:p14="http://schemas.microsoft.com/office/powerpoint/2010/main" val="2047964516"/>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6F01C-9C81-2018-20A9-8EE4271320A6}"/>
              </a:ext>
            </a:extLst>
          </p:cNvPr>
          <p:cNvSpPr>
            <a:spLocks noGrp="1"/>
          </p:cNvSpPr>
          <p:nvPr>
            <p:ph type="ctrTitle"/>
          </p:nvPr>
        </p:nvSpPr>
        <p:spPr/>
        <p:txBody>
          <a:bodyPr/>
          <a:lstStyle/>
          <a:p>
            <a:r>
              <a:rPr lang="nl-NL" dirty="0"/>
              <a:t>Samengevat</a:t>
            </a:r>
          </a:p>
        </p:txBody>
      </p:sp>
      <p:sp>
        <p:nvSpPr>
          <p:cNvPr id="3" name="Ondertitel 2">
            <a:extLst>
              <a:ext uri="{FF2B5EF4-FFF2-40B4-BE49-F238E27FC236}">
                <a16:creationId xmlns:a16="http://schemas.microsoft.com/office/drawing/2014/main" id="{06FAC0AA-4AAC-E14A-021C-29894AD32B44}"/>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827723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4382E-51D6-23DE-DE27-59262B594351}"/>
              </a:ext>
            </a:extLst>
          </p:cNvPr>
          <p:cNvSpPr>
            <a:spLocks noGrp="1"/>
          </p:cNvSpPr>
          <p:nvPr>
            <p:ph type="title"/>
          </p:nvPr>
        </p:nvSpPr>
        <p:spPr>
          <a:xfrm>
            <a:off x="947738" y="1004605"/>
            <a:ext cx="7653631" cy="680757"/>
          </a:xfrm>
        </p:spPr>
        <p:txBody>
          <a:bodyPr/>
          <a:lstStyle/>
          <a:p>
            <a:r>
              <a:rPr lang="nl-NL" sz="4000" dirty="0">
                <a:latin typeface="Calibri"/>
                <a:ea typeface="Calibri"/>
                <a:cs typeface="Calibri"/>
              </a:rPr>
              <a:t>Zicht op Ontwikkeling, OP2</a:t>
            </a:r>
            <a:endParaRPr lang="nl-NL" sz="4000" dirty="0"/>
          </a:p>
        </p:txBody>
      </p:sp>
      <p:sp>
        <p:nvSpPr>
          <p:cNvPr id="3" name="Tijdelijke aanduiding voor inhoud 2">
            <a:extLst>
              <a:ext uri="{FF2B5EF4-FFF2-40B4-BE49-F238E27FC236}">
                <a16:creationId xmlns:a16="http://schemas.microsoft.com/office/drawing/2014/main" id="{E8622654-41A4-3666-DA93-F448B207C8B1}"/>
              </a:ext>
            </a:extLst>
          </p:cNvPr>
          <p:cNvSpPr>
            <a:spLocks noGrp="1"/>
          </p:cNvSpPr>
          <p:nvPr>
            <p:ph idx="1"/>
          </p:nvPr>
        </p:nvSpPr>
        <p:spPr>
          <a:xfrm>
            <a:off x="947738" y="2078182"/>
            <a:ext cx="10182080" cy="4339985"/>
          </a:xfrm>
        </p:spPr>
        <p:txBody>
          <a:bodyPr vert="horz" lIns="0" tIns="0" rIns="0" bIns="0" rtlCol="0" anchor="t">
            <a:noAutofit/>
          </a:bodyPr>
          <a:lstStyle/>
          <a:p>
            <a:pPr>
              <a:lnSpc>
                <a:spcPct val="150000"/>
              </a:lnSpc>
            </a:pPr>
            <a:r>
              <a:rPr lang="nl-NL" b="1">
                <a:latin typeface="Calibri"/>
                <a:ea typeface="Calibri"/>
                <a:cs typeface="Calibri"/>
              </a:rPr>
              <a:t>Beginsituatie</a:t>
            </a:r>
            <a:r>
              <a:rPr lang="nl-NL">
                <a:latin typeface="Calibri"/>
                <a:ea typeface="Calibri"/>
                <a:cs typeface="Calibri"/>
              </a:rPr>
              <a:t>: </a:t>
            </a:r>
          </a:p>
          <a:p>
            <a:pPr marL="342900" indent="-342900">
              <a:lnSpc>
                <a:spcPct val="150000"/>
              </a:lnSpc>
              <a:buFont typeface="Arial" panose="020B0604020202020204" pitchFamily="34" charset="0"/>
              <a:buChar char="•"/>
            </a:pPr>
            <a:r>
              <a:rPr lang="nl-NL">
                <a:latin typeface="Calibri"/>
                <a:ea typeface="Calibri"/>
                <a:cs typeface="Calibri"/>
              </a:rPr>
              <a:t>informatie verzamelen kennis en vaardigheden</a:t>
            </a:r>
          </a:p>
          <a:p>
            <a:pPr marL="342900" indent="-342900">
              <a:lnSpc>
                <a:spcPct val="150000"/>
              </a:lnSpc>
              <a:buFont typeface="Arial" panose="020B0604020202020204" pitchFamily="34" charset="0"/>
              <a:buChar char="•"/>
            </a:pPr>
            <a:r>
              <a:rPr lang="nl-NL">
                <a:latin typeface="Calibri"/>
                <a:ea typeface="Calibri"/>
                <a:cs typeface="Calibri"/>
              </a:rPr>
              <a:t>per leerling en per vakgebied verschillend</a:t>
            </a:r>
          </a:p>
          <a:p>
            <a:pPr>
              <a:lnSpc>
                <a:spcPct val="150000"/>
              </a:lnSpc>
            </a:pPr>
            <a:r>
              <a:rPr lang="nl-NL" b="1">
                <a:latin typeface="Calibri"/>
                <a:ea typeface="Calibri"/>
                <a:cs typeface="Calibri"/>
              </a:rPr>
              <a:t>Verwachte ontwikkeling (doorstroomperspectief):</a:t>
            </a:r>
          </a:p>
          <a:p>
            <a:pPr marL="342900" indent="-342900">
              <a:lnSpc>
                <a:spcPct val="150000"/>
              </a:lnSpc>
              <a:buFont typeface="Arial" panose="020B0604020202020204" pitchFamily="34" charset="0"/>
              <a:buChar char="•"/>
            </a:pPr>
            <a:r>
              <a:rPr lang="nl-NL">
                <a:latin typeface="Calibri"/>
                <a:ea typeface="Calibri"/>
                <a:cs typeface="Calibri"/>
              </a:rPr>
              <a:t>per leerling per vakgebied passende (streef)doelen </a:t>
            </a:r>
          </a:p>
          <a:p>
            <a:pPr marL="342265" indent="-342900">
              <a:lnSpc>
                <a:spcPct val="150000"/>
              </a:lnSpc>
            </a:pPr>
            <a:r>
              <a:rPr lang="nl-NL" b="1">
                <a:latin typeface="Calibri"/>
                <a:ea typeface="Calibri"/>
                <a:cs typeface="Calibri"/>
              </a:rPr>
              <a:t>Systematisch verzamelen en vastleggen (cyclisch werken): </a:t>
            </a:r>
          </a:p>
          <a:p>
            <a:pPr marL="342900" indent="-342900">
              <a:lnSpc>
                <a:spcPct val="150000"/>
              </a:lnSpc>
              <a:buClr>
                <a:srgbClr val="FF0000"/>
              </a:buClr>
              <a:buChar char="•"/>
            </a:pPr>
            <a:r>
              <a:rPr lang="nl-NL">
                <a:latin typeface="Calibri"/>
                <a:ea typeface="Calibri"/>
                <a:cs typeface="Calibri"/>
              </a:rPr>
              <a:t>(toets)informatie</a:t>
            </a:r>
          </a:p>
          <a:p>
            <a:pPr marL="342900" indent="-342900">
              <a:lnSpc>
                <a:spcPct val="150000"/>
              </a:lnSpc>
              <a:buClr>
                <a:srgbClr val="FF0000"/>
              </a:buClr>
              <a:buChar char="•"/>
            </a:pPr>
            <a:r>
              <a:rPr lang="nl-NL">
                <a:latin typeface="Calibri"/>
                <a:ea typeface="Calibri"/>
                <a:cs typeface="Calibri"/>
              </a:rPr>
              <a:t>LVS</a:t>
            </a:r>
          </a:p>
          <a:p>
            <a:pPr>
              <a:lnSpc>
                <a:spcPct val="150000"/>
              </a:lnSpc>
            </a:pPr>
            <a:r>
              <a:rPr lang="nl-NL">
                <a:latin typeface="Calibri"/>
                <a:ea typeface="Calibri"/>
                <a:cs typeface="Calibri"/>
              </a:rPr>
              <a:t> </a:t>
            </a:r>
            <a:r>
              <a:rPr lang="nl-NL" b="1">
                <a:latin typeface="Calibri"/>
                <a:ea typeface="Calibri"/>
                <a:cs typeface="Calibri"/>
              </a:rPr>
              <a:t>Ononderbroken ontwikkeling </a:t>
            </a:r>
            <a:r>
              <a:rPr lang="nl-NL">
                <a:latin typeface="Calibri"/>
                <a:ea typeface="Calibri"/>
                <a:cs typeface="Calibri"/>
              </a:rPr>
              <a:t>-&gt; zo snel en zo goed mogelijk leeftijdsadequaat aansluiten</a:t>
            </a:r>
          </a:p>
          <a:p>
            <a:endParaRPr lang="nl-NL"/>
          </a:p>
        </p:txBody>
      </p:sp>
    </p:spTree>
    <p:extLst>
      <p:ext uri="{BB962C8B-B14F-4D97-AF65-F5344CB8AC3E}">
        <p14:creationId xmlns:p14="http://schemas.microsoft.com/office/powerpoint/2010/main" val="1951749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E68DE-D713-4E17-48E9-4426F353697A}"/>
              </a:ext>
            </a:extLst>
          </p:cNvPr>
          <p:cNvSpPr>
            <a:spLocks noGrp="1"/>
          </p:cNvSpPr>
          <p:nvPr>
            <p:ph type="title"/>
          </p:nvPr>
        </p:nvSpPr>
        <p:spPr/>
        <p:txBody>
          <a:bodyPr/>
          <a:lstStyle/>
          <a:p>
            <a:r>
              <a:rPr lang="nl-NL" sz="3600" dirty="0">
                <a:latin typeface="Calibri"/>
                <a:ea typeface="Calibri"/>
                <a:cs typeface="Calibri"/>
              </a:rPr>
              <a:t>Alles op een rij</a:t>
            </a:r>
            <a:endParaRPr lang="nl-NL" sz="3600" dirty="0">
              <a:ea typeface="Calibri"/>
            </a:endParaRPr>
          </a:p>
        </p:txBody>
      </p:sp>
      <p:sp>
        <p:nvSpPr>
          <p:cNvPr id="3" name="Tijdelijke aanduiding voor inhoud 2">
            <a:extLst>
              <a:ext uri="{FF2B5EF4-FFF2-40B4-BE49-F238E27FC236}">
                <a16:creationId xmlns:a16="http://schemas.microsoft.com/office/drawing/2014/main" id="{EB96D480-A61A-9A4A-3AE2-B058B900AD09}"/>
              </a:ext>
            </a:extLst>
          </p:cNvPr>
          <p:cNvSpPr>
            <a:spLocks noGrp="1"/>
          </p:cNvSpPr>
          <p:nvPr>
            <p:ph idx="1"/>
          </p:nvPr>
        </p:nvSpPr>
        <p:spPr>
          <a:xfrm>
            <a:off x="947738" y="1981201"/>
            <a:ext cx="9444037" cy="2624446"/>
          </a:xfrm>
        </p:spPr>
        <p:txBody>
          <a:bodyPr vert="horz" lIns="0" tIns="0" rIns="0" bIns="0" rtlCol="0" anchor="t">
            <a:noAutofit/>
          </a:bodyPr>
          <a:lstStyle/>
          <a:p>
            <a:pPr marL="342900" indent="-342900">
              <a:lnSpc>
                <a:spcPct val="150000"/>
              </a:lnSpc>
              <a:buFont typeface="Arial" panose="020B0604020202020204" pitchFamily="34" charset="0"/>
              <a:buChar char="•"/>
            </a:pPr>
            <a:r>
              <a:rPr lang="nl-NL" dirty="0">
                <a:latin typeface="Calibri"/>
                <a:ea typeface="Calibri"/>
                <a:cs typeface="Calibri"/>
              </a:rPr>
              <a:t>Nieuwkomers: wet op het primair onderwijs</a:t>
            </a:r>
          </a:p>
          <a:p>
            <a:pPr marL="342900" indent="-342900">
              <a:lnSpc>
                <a:spcPct val="150000"/>
              </a:lnSpc>
              <a:buFont typeface="Arial" panose="020B0604020202020204" pitchFamily="34" charset="0"/>
              <a:buChar char="•"/>
            </a:pPr>
            <a:r>
              <a:rPr lang="nl-NL" dirty="0">
                <a:latin typeface="Calibri"/>
                <a:ea typeface="Calibri"/>
                <a:cs typeface="Calibri"/>
              </a:rPr>
              <a:t>Nieuwkomers: basisondersteuning</a:t>
            </a:r>
          </a:p>
          <a:p>
            <a:pPr marL="342900" indent="-342900">
              <a:lnSpc>
                <a:spcPct val="150000"/>
              </a:lnSpc>
              <a:buFont typeface="Arial" panose="020B0604020202020204" pitchFamily="34" charset="0"/>
              <a:buChar char="•"/>
            </a:pPr>
            <a:r>
              <a:rPr lang="nl-NL" dirty="0">
                <a:latin typeface="Calibri"/>
                <a:ea typeface="Calibri"/>
                <a:cs typeface="Calibri"/>
              </a:rPr>
              <a:t>Gesprek school(bestuur), zorgteam en </a:t>
            </a:r>
            <a:r>
              <a:rPr lang="nl-NL" dirty="0" err="1">
                <a:latin typeface="Calibri"/>
                <a:ea typeface="Calibri"/>
                <a:cs typeface="Calibri"/>
              </a:rPr>
              <a:t>swv</a:t>
            </a:r>
            <a:r>
              <a:rPr lang="nl-NL" dirty="0">
                <a:latin typeface="Calibri"/>
                <a:ea typeface="Calibri"/>
                <a:cs typeface="Calibri"/>
              </a:rPr>
              <a:t> wanneer ‘extra ondersteuning’ nieuwkomers</a:t>
            </a:r>
          </a:p>
          <a:p>
            <a:pPr marL="342900" indent="-342900">
              <a:lnSpc>
                <a:spcPct val="150000"/>
              </a:lnSpc>
              <a:buFont typeface="Arial" panose="020B0604020202020204" pitchFamily="34" charset="0"/>
              <a:buChar char="•"/>
            </a:pPr>
            <a:r>
              <a:rPr lang="nl-NL" dirty="0">
                <a:latin typeface="Calibri"/>
                <a:ea typeface="Calibri"/>
                <a:cs typeface="Calibri"/>
              </a:rPr>
              <a:t>In plan van de groep (pre-teaching, taalsteun)</a:t>
            </a:r>
          </a:p>
          <a:p>
            <a:pPr marL="342900" indent="-342900">
              <a:lnSpc>
                <a:spcPct val="150000"/>
              </a:lnSpc>
              <a:buFont typeface="Arial" panose="020B0604020202020204" pitchFamily="34" charset="0"/>
              <a:buChar char="•"/>
            </a:pPr>
            <a:r>
              <a:rPr lang="nl-NL" dirty="0">
                <a:latin typeface="Calibri"/>
                <a:ea typeface="Calibri"/>
                <a:cs typeface="Calibri"/>
              </a:rPr>
              <a:t>Individueel plan</a:t>
            </a:r>
          </a:p>
          <a:p>
            <a:pPr marL="342900" indent="-342900">
              <a:lnSpc>
                <a:spcPct val="150000"/>
              </a:lnSpc>
              <a:buFont typeface="Arial" panose="020B0604020202020204" pitchFamily="34" charset="0"/>
              <a:buChar char="•"/>
            </a:pPr>
            <a:r>
              <a:rPr lang="nl-NL" dirty="0">
                <a:latin typeface="Calibri"/>
                <a:ea typeface="Calibri"/>
                <a:cs typeface="Calibri"/>
              </a:rPr>
              <a:t>Wat doet de school als een leerling stagneert of ruim boven doelen scoort?</a:t>
            </a:r>
          </a:p>
          <a:p>
            <a:pPr marL="342900" indent="-342900">
              <a:lnSpc>
                <a:spcPct val="150000"/>
              </a:lnSpc>
              <a:buFont typeface="Arial" panose="020B0604020202020204" pitchFamily="34" charset="0"/>
              <a:buChar char="•"/>
            </a:pPr>
            <a:r>
              <a:rPr lang="nl-NL" dirty="0">
                <a:latin typeface="Calibri"/>
                <a:ea typeface="Calibri"/>
                <a:cs typeface="Calibri"/>
              </a:rPr>
              <a:t>Extra ondersteuning? Een OPP?  </a:t>
            </a:r>
          </a:p>
          <a:p>
            <a:pPr marL="342900" indent="-342900">
              <a:buFont typeface="Calibri" panose="020B0604020202020204" pitchFamily="34" charset="0"/>
              <a:buChar char="-"/>
            </a:pPr>
            <a:endParaRPr lang="nl-NL" dirty="0">
              <a:highlight>
                <a:srgbClr val="FFFF00"/>
              </a:highlight>
              <a:latin typeface="Calibri"/>
              <a:ea typeface="Calibri"/>
              <a:cs typeface="Calibri"/>
            </a:endParaRPr>
          </a:p>
          <a:p>
            <a:pPr marL="342900" indent="-342900">
              <a:buFont typeface="Calibri" panose="020B0604020202020204" pitchFamily="34" charset="0"/>
              <a:buChar char="-"/>
            </a:pPr>
            <a:endParaRPr lang="nl-NL" dirty="0">
              <a:ea typeface="Calibri" panose="020F0502020204030204" pitchFamily="34" charset="0"/>
            </a:endParaRPr>
          </a:p>
          <a:p>
            <a:pPr marL="342900" indent="-342900">
              <a:buFont typeface="Calibri" panose="020B0604020202020204" pitchFamily="34" charset="0"/>
              <a:buChar char="-"/>
            </a:pPr>
            <a:endParaRPr lang="nl-NL" dirty="0">
              <a:ea typeface="Calibri" panose="020F0502020204030204" pitchFamily="34" charset="0"/>
            </a:endParaRPr>
          </a:p>
        </p:txBody>
      </p:sp>
    </p:spTree>
    <p:extLst>
      <p:ext uri="{BB962C8B-B14F-4D97-AF65-F5344CB8AC3E}">
        <p14:creationId xmlns:p14="http://schemas.microsoft.com/office/powerpoint/2010/main" val="1801731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CD835-C0A0-E128-94E5-4D331EB88E0A}"/>
              </a:ext>
            </a:extLst>
          </p:cNvPr>
          <p:cNvSpPr>
            <a:spLocks noGrp="1"/>
          </p:cNvSpPr>
          <p:nvPr>
            <p:ph type="title"/>
          </p:nvPr>
        </p:nvSpPr>
        <p:spPr>
          <a:xfrm>
            <a:off x="623888" y="2204087"/>
            <a:ext cx="2416643" cy="752241"/>
          </a:xfrm>
        </p:spPr>
        <p:txBody>
          <a:bodyPr/>
          <a:lstStyle/>
          <a:p>
            <a:r>
              <a:rPr lang="nl-NL" dirty="0"/>
              <a:t>Vragen?</a:t>
            </a:r>
          </a:p>
        </p:txBody>
      </p:sp>
      <p:sp>
        <p:nvSpPr>
          <p:cNvPr id="3" name="Ondertitel 2">
            <a:extLst>
              <a:ext uri="{FF2B5EF4-FFF2-40B4-BE49-F238E27FC236}">
                <a16:creationId xmlns:a16="http://schemas.microsoft.com/office/drawing/2014/main" id="{B01CFAA2-CF6D-0B5F-0A87-26C7FD07BC75}"/>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70172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4062" y="-822358"/>
            <a:ext cx="11927723" cy="8502717"/>
          </a:xfrm>
          <a:custGeom>
            <a:avLst/>
            <a:gdLst/>
            <a:ahLst/>
            <a:cxnLst/>
            <a:rect l="l" t="t" r="r" b="b"/>
            <a:pathLst>
              <a:path w="17891584" h="12754075">
                <a:moveTo>
                  <a:pt x="0" y="0"/>
                </a:moveTo>
                <a:lnTo>
                  <a:pt x="17891584" y="0"/>
                </a:lnTo>
                <a:lnTo>
                  <a:pt x="17891584" y="12754075"/>
                </a:lnTo>
                <a:lnTo>
                  <a:pt x="0" y="127540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sz="1200"/>
          </a:p>
        </p:txBody>
      </p:sp>
      <p:grpSp>
        <p:nvGrpSpPr>
          <p:cNvPr id="3" name="Group 3"/>
          <p:cNvGrpSpPr/>
          <p:nvPr/>
        </p:nvGrpSpPr>
        <p:grpSpPr>
          <a:xfrm>
            <a:off x="9393965" y="-1063729"/>
            <a:ext cx="3734469" cy="3734469"/>
            <a:chOff x="0" y="0"/>
            <a:chExt cx="7468937" cy="7468937"/>
          </a:xfrm>
        </p:grpSpPr>
        <p:sp>
          <p:nvSpPr>
            <p:cNvPr id="4" name="Freeform 4"/>
            <p:cNvSpPr/>
            <p:nvPr/>
          </p:nvSpPr>
          <p:spPr>
            <a:xfrm>
              <a:off x="0" y="0"/>
              <a:ext cx="7468997" cy="7468997"/>
            </a:xfrm>
            <a:custGeom>
              <a:avLst/>
              <a:gdLst/>
              <a:ahLst/>
              <a:cxnLst/>
              <a:rect l="l" t="t" r="r" b="b"/>
              <a:pathLst>
                <a:path w="7468997" h="7468997">
                  <a:moveTo>
                    <a:pt x="0" y="0"/>
                  </a:moveTo>
                  <a:lnTo>
                    <a:pt x="7468997" y="0"/>
                  </a:lnTo>
                  <a:lnTo>
                    <a:pt x="7468997" y="7468997"/>
                  </a:lnTo>
                  <a:lnTo>
                    <a:pt x="0" y="7468997"/>
                  </a:lnTo>
                  <a:lnTo>
                    <a:pt x="0" y="0"/>
                  </a:lnTo>
                  <a:close/>
                </a:path>
              </a:pathLst>
            </a:custGeom>
            <a:blipFill>
              <a:blip r:embed="rId4"/>
              <a:stretch>
                <a:fillRect/>
              </a:stretch>
            </a:blipFill>
          </p:spPr>
          <p:txBody>
            <a:bodyPr/>
            <a:lstStyle/>
            <a:p>
              <a:endParaRPr lang="nl-NL" sz="1200"/>
            </a:p>
          </p:txBody>
        </p:sp>
      </p:grpSp>
      <p:sp>
        <p:nvSpPr>
          <p:cNvPr id="5" name="Freeform 5"/>
          <p:cNvSpPr/>
          <p:nvPr/>
        </p:nvSpPr>
        <p:spPr>
          <a:xfrm>
            <a:off x="85200" y="1805957"/>
            <a:ext cx="3651678" cy="3133803"/>
          </a:xfrm>
          <a:custGeom>
            <a:avLst/>
            <a:gdLst/>
            <a:ahLst/>
            <a:cxnLst/>
            <a:rect l="l" t="t" r="r" b="b"/>
            <a:pathLst>
              <a:path w="5477517" h="4700705">
                <a:moveTo>
                  <a:pt x="0" y="0"/>
                </a:moveTo>
                <a:lnTo>
                  <a:pt x="5477517" y="0"/>
                </a:lnTo>
                <a:lnTo>
                  <a:pt x="5477517" y="4700705"/>
                </a:lnTo>
                <a:lnTo>
                  <a:pt x="0" y="4700705"/>
                </a:lnTo>
                <a:lnTo>
                  <a:pt x="0" y="0"/>
                </a:lnTo>
                <a:close/>
              </a:path>
            </a:pathLst>
          </a:custGeom>
          <a:blipFill>
            <a:blip r:embed="rId5">
              <a:extLst>
                <a:ext uri="{96DAC541-7B7A-43D3-8B79-37D633B846F1}">
                  <asvg:svgBlip xmlns:asvg="http://schemas.microsoft.com/office/drawing/2016/SVG/main" r:embed="rId6"/>
                </a:ext>
              </a:extLst>
            </a:blip>
            <a:stretch>
              <a:fillRect l="-31" r="-31"/>
            </a:stretch>
          </a:blipFill>
        </p:spPr>
        <p:txBody>
          <a:bodyPr/>
          <a:lstStyle/>
          <a:p>
            <a:endParaRPr lang="nl-NL" sz="1200"/>
          </a:p>
        </p:txBody>
      </p:sp>
      <p:sp>
        <p:nvSpPr>
          <p:cNvPr id="6" name="TextBox 6"/>
          <p:cNvSpPr txBox="1"/>
          <p:nvPr/>
        </p:nvSpPr>
        <p:spPr>
          <a:xfrm>
            <a:off x="4402838" y="1459230"/>
            <a:ext cx="6022037" cy="1952522"/>
          </a:xfrm>
          <a:prstGeom prst="rect">
            <a:avLst/>
          </a:prstGeom>
        </p:spPr>
        <p:txBody>
          <a:bodyPr lIns="0" tIns="0" rIns="0" bIns="0" rtlCol="0" anchor="t">
            <a:spAutoFit/>
          </a:bodyPr>
          <a:lstStyle/>
          <a:p>
            <a:pPr>
              <a:lnSpc>
                <a:spcPts val="3079"/>
              </a:lnSpc>
            </a:pPr>
            <a:r>
              <a:rPr lang="en-US" sz="2150" b="1">
                <a:solidFill>
                  <a:srgbClr val="213382"/>
                </a:solidFill>
                <a:latin typeface="Open Sans 1 Bold"/>
                <a:ea typeface="Open Sans 1 Bold"/>
                <a:cs typeface="Open Sans 1 Bold"/>
                <a:sym typeface="Open Sans 1 Bold"/>
              </a:rPr>
              <a:t>LOWAN </a:t>
            </a:r>
            <a:r>
              <a:rPr lang="en-US" sz="2150" b="1" err="1">
                <a:solidFill>
                  <a:srgbClr val="213382"/>
                </a:solidFill>
                <a:latin typeface="Open Sans 1 Bold"/>
                <a:ea typeface="Open Sans 1 Bold"/>
                <a:cs typeface="Open Sans 1 Bold"/>
                <a:sym typeface="Open Sans 1 Bold"/>
              </a:rPr>
              <a:t>ondersteunt</a:t>
            </a:r>
            <a:r>
              <a:rPr lang="en-US" sz="2150" b="1">
                <a:solidFill>
                  <a:srgbClr val="213382"/>
                </a:solidFill>
                <a:latin typeface="Open Sans 1 Bold"/>
                <a:ea typeface="Open Sans 1 Bold"/>
                <a:cs typeface="Open Sans 1 Bold"/>
                <a:sym typeface="Open Sans 1 Bold"/>
              </a:rPr>
              <a:t> in </a:t>
            </a:r>
            <a:r>
              <a:rPr lang="en-US" sz="2150" b="1" err="1">
                <a:solidFill>
                  <a:srgbClr val="213382"/>
                </a:solidFill>
                <a:latin typeface="Open Sans 1 Bold"/>
                <a:ea typeface="Open Sans 1 Bold"/>
                <a:cs typeface="Open Sans 1 Bold"/>
                <a:sym typeface="Open Sans 1 Bold"/>
              </a:rPr>
              <a:t>opdracht</a:t>
            </a:r>
            <a:r>
              <a:rPr lang="en-US" sz="2150" b="1">
                <a:solidFill>
                  <a:srgbClr val="213382"/>
                </a:solidFill>
                <a:latin typeface="Open Sans 1 Bold"/>
                <a:ea typeface="Open Sans 1 Bold"/>
                <a:cs typeface="Open Sans 1 Bold"/>
                <a:sym typeface="Open Sans 1 Bold"/>
              </a:rPr>
              <a:t> van </a:t>
            </a:r>
            <a:r>
              <a:rPr lang="en-US" sz="2150" b="1" err="1">
                <a:solidFill>
                  <a:srgbClr val="213382"/>
                </a:solidFill>
                <a:latin typeface="Open Sans 1 Bold"/>
                <a:ea typeface="Open Sans 1 Bold"/>
                <a:cs typeface="Open Sans 1 Bold"/>
                <a:sym typeface="Open Sans 1 Bold"/>
              </a:rPr>
              <a:t>Ministerie</a:t>
            </a:r>
            <a:r>
              <a:rPr lang="en-US" sz="2150" b="1">
                <a:solidFill>
                  <a:srgbClr val="213382"/>
                </a:solidFill>
                <a:latin typeface="Open Sans 1 Bold"/>
                <a:ea typeface="Open Sans 1 Bold"/>
                <a:cs typeface="Open Sans 1 Bold"/>
                <a:sym typeface="Open Sans 1 Bold"/>
              </a:rPr>
              <a:t> OCW </a:t>
            </a:r>
            <a:r>
              <a:rPr lang="en-US" sz="2150" b="1" err="1">
                <a:solidFill>
                  <a:srgbClr val="213382"/>
                </a:solidFill>
                <a:latin typeface="Open Sans 1 Bold"/>
                <a:ea typeface="Open Sans 1 Bold"/>
                <a:cs typeface="Open Sans 1 Bold"/>
                <a:sym typeface="Open Sans 1 Bold"/>
              </a:rPr>
              <a:t>scholen</a:t>
            </a:r>
            <a:r>
              <a:rPr lang="en-US" sz="2150" b="1">
                <a:solidFill>
                  <a:srgbClr val="213382"/>
                </a:solidFill>
                <a:latin typeface="Open Sans 1 Bold"/>
                <a:ea typeface="Open Sans 1 Bold"/>
                <a:cs typeface="Open Sans 1 Bold"/>
                <a:sym typeface="Open Sans 1 Bold"/>
              </a:rPr>
              <a:t> die </a:t>
            </a:r>
            <a:r>
              <a:rPr lang="en-US" sz="2150" b="1" err="1">
                <a:solidFill>
                  <a:srgbClr val="213382"/>
                </a:solidFill>
                <a:latin typeface="Open Sans 1 Bold"/>
                <a:ea typeface="Open Sans 1 Bold"/>
                <a:cs typeface="Open Sans 1 Bold"/>
                <a:sym typeface="Open Sans 1 Bold"/>
              </a:rPr>
              <a:t>onderwijs</a:t>
            </a:r>
            <a:r>
              <a:rPr lang="en-US" sz="2150" b="1">
                <a:solidFill>
                  <a:srgbClr val="213382"/>
                </a:solidFill>
                <a:latin typeface="Open Sans 1 Bold"/>
                <a:ea typeface="Open Sans 1 Bold"/>
                <a:cs typeface="Open Sans 1 Bold"/>
                <a:sym typeface="Open Sans 1 Bold"/>
              </a:rPr>
              <a:t> </a:t>
            </a:r>
            <a:r>
              <a:rPr lang="en-US" sz="2150" b="1" err="1">
                <a:solidFill>
                  <a:srgbClr val="213382"/>
                </a:solidFill>
                <a:latin typeface="Open Sans 1 Bold"/>
                <a:ea typeface="Open Sans 1 Bold"/>
                <a:cs typeface="Open Sans 1 Bold"/>
                <a:sym typeface="Open Sans 1 Bold"/>
              </a:rPr>
              <a:t>bieden</a:t>
            </a:r>
            <a:r>
              <a:rPr lang="en-US" sz="2150" b="1">
                <a:solidFill>
                  <a:srgbClr val="213382"/>
                </a:solidFill>
                <a:latin typeface="Open Sans 1 Bold"/>
                <a:ea typeface="Open Sans 1 Bold"/>
                <a:cs typeface="Open Sans 1 Bold"/>
                <a:sym typeface="Open Sans 1 Bold"/>
              </a:rPr>
              <a:t> </a:t>
            </a:r>
            <a:r>
              <a:rPr lang="en-US" sz="2150" b="1" err="1">
                <a:solidFill>
                  <a:srgbClr val="213382"/>
                </a:solidFill>
                <a:latin typeface="Open Sans 1 Bold"/>
                <a:ea typeface="Open Sans 1 Bold"/>
                <a:cs typeface="Open Sans 1 Bold"/>
                <a:sym typeface="Open Sans 1 Bold"/>
              </a:rPr>
              <a:t>aan</a:t>
            </a:r>
            <a:r>
              <a:rPr lang="en-US" sz="2150" b="1">
                <a:solidFill>
                  <a:srgbClr val="213382"/>
                </a:solidFill>
                <a:latin typeface="Open Sans 1 Bold"/>
                <a:ea typeface="Open Sans 1 Bold"/>
                <a:cs typeface="Open Sans 1 Bold"/>
                <a:sym typeface="Open Sans 1 Bold"/>
              </a:rPr>
              <a:t> </a:t>
            </a:r>
            <a:r>
              <a:rPr lang="en-US" sz="2150" b="1" err="1">
                <a:solidFill>
                  <a:srgbClr val="213382"/>
                </a:solidFill>
                <a:latin typeface="Open Sans 1 Bold"/>
                <a:ea typeface="Open Sans 1 Bold"/>
                <a:cs typeface="Open Sans 1 Bold"/>
                <a:sym typeface="Open Sans 1 Bold"/>
              </a:rPr>
              <a:t>nieuwkomers</a:t>
            </a:r>
            <a:r>
              <a:rPr lang="en-US" sz="2150" b="1">
                <a:solidFill>
                  <a:srgbClr val="213382"/>
                </a:solidFill>
                <a:latin typeface="Open Sans 1 Bold"/>
                <a:ea typeface="Open Sans 1 Bold"/>
                <a:cs typeface="Open Sans 1 Bold"/>
                <a:sym typeface="Open Sans 1 Bold"/>
              </a:rPr>
              <a:t> </a:t>
            </a:r>
            <a:r>
              <a:rPr lang="en-US" sz="2150" b="1" err="1">
                <a:solidFill>
                  <a:srgbClr val="213382"/>
                </a:solidFill>
                <a:latin typeface="Open Sans 1 Bold"/>
                <a:ea typeface="Open Sans 1 Bold"/>
                <a:cs typeface="Open Sans 1 Bold"/>
                <a:sym typeface="Open Sans 1 Bold"/>
              </a:rPr>
              <a:t>zowel</a:t>
            </a:r>
            <a:r>
              <a:rPr lang="en-US" sz="2150" b="1">
                <a:solidFill>
                  <a:srgbClr val="213382"/>
                </a:solidFill>
                <a:latin typeface="Open Sans 1 Bold"/>
                <a:ea typeface="Open Sans 1 Bold"/>
                <a:cs typeface="Open Sans 1 Bold"/>
                <a:sym typeface="Open Sans 1 Bold"/>
              </a:rPr>
              <a:t> in:</a:t>
            </a:r>
            <a:r>
              <a:rPr lang="en-US" sz="2150">
                <a:solidFill>
                  <a:srgbClr val="213382"/>
                </a:solidFill>
                <a:latin typeface="Open Sans 1"/>
                <a:ea typeface="Open Sans 1"/>
                <a:cs typeface="Open Sans 1"/>
                <a:sym typeface="Open Sans 1"/>
              </a:rPr>
              <a:t> </a:t>
            </a:r>
          </a:p>
          <a:p>
            <a:pPr marL="502285" lvl="2" indent="-167005">
              <a:lnSpc>
                <a:spcPts val="3079"/>
              </a:lnSpc>
              <a:buFont typeface="Arial"/>
              <a:buChar char="⚬"/>
            </a:pPr>
            <a:r>
              <a:rPr lang="en-US" sz="2150" err="1">
                <a:solidFill>
                  <a:srgbClr val="213382"/>
                </a:solidFill>
                <a:latin typeface="Open Sans 1"/>
                <a:ea typeface="Open Sans 1"/>
                <a:cs typeface="Open Sans 1"/>
                <a:sym typeface="Open Sans 1"/>
              </a:rPr>
              <a:t>Primair</a:t>
            </a:r>
            <a:r>
              <a:rPr lang="en-US" sz="2150">
                <a:solidFill>
                  <a:srgbClr val="213382"/>
                </a:solidFill>
                <a:latin typeface="Open Sans 1"/>
                <a:ea typeface="Open Sans 1"/>
                <a:cs typeface="Open Sans 1"/>
                <a:sym typeface="Open Sans 1"/>
              </a:rPr>
              <a:t> </a:t>
            </a:r>
            <a:r>
              <a:rPr lang="en-US" sz="2150" err="1">
                <a:solidFill>
                  <a:srgbClr val="213382"/>
                </a:solidFill>
                <a:latin typeface="Open Sans 1"/>
                <a:ea typeface="Open Sans 1"/>
                <a:cs typeface="Open Sans 1"/>
                <a:sym typeface="Open Sans 1"/>
              </a:rPr>
              <a:t>Onderwijs</a:t>
            </a:r>
            <a:r>
              <a:rPr lang="en-US" sz="2150">
                <a:solidFill>
                  <a:srgbClr val="213382"/>
                </a:solidFill>
                <a:latin typeface="Open Sans 1"/>
                <a:ea typeface="Open Sans 1"/>
                <a:cs typeface="Open Sans 1"/>
                <a:sym typeface="Open Sans 1"/>
              </a:rPr>
              <a:t> (PO) - LOWAN-PO</a:t>
            </a:r>
            <a:endParaRPr lang="en-US" sz="2150">
              <a:solidFill>
                <a:srgbClr val="213382"/>
              </a:solidFill>
              <a:latin typeface="Open Sans 1"/>
              <a:ea typeface="Open Sans 1"/>
              <a:cs typeface="Open Sans 1"/>
            </a:endParaRPr>
          </a:p>
          <a:p>
            <a:pPr marL="502285" lvl="2" indent="-167005">
              <a:lnSpc>
                <a:spcPts val="3079"/>
              </a:lnSpc>
              <a:buFont typeface="Arial"/>
              <a:buChar char="⚬"/>
            </a:pPr>
            <a:r>
              <a:rPr lang="en-US" sz="2150" err="1">
                <a:solidFill>
                  <a:srgbClr val="213382"/>
                </a:solidFill>
                <a:latin typeface="Open Sans 1"/>
                <a:ea typeface="Open Sans 1"/>
                <a:cs typeface="Open Sans 1"/>
                <a:sym typeface="Open Sans 1"/>
              </a:rPr>
              <a:t>Voortgezet</a:t>
            </a:r>
            <a:r>
              <a:rPr lang="en-US" sz="2150">
                <a:solidFill>
                  <a:srgbClr val="213382"/>
                </a:solidFill>
                <a:latin typeface="Open Sans 1"/>
                <a:ea typeface="Open Sans 1"/>
                <a:cs typeface="Open Sans 1"/>
                <a:sym typeface="Open Sans 1"/>
              </a:rPr>
              <a:t> </a:t>
            </a:r>
            <a:r>
              <a:rPr lang="en-US" sz="2150" err="1">
                <a:solidFill>
                  <a:srgbClr val="213382"/>
                </a:solidFill>
                <a:latin typeface="Open Sans 1"/>
                <a:ea typeface="Open Sans 1"/>
                <a:cs typeface="Open Sans 1"/>
                <a:sym typeface="Open Sans 1"/>
              </a:rPr>
              <a:t>Onderwijs</a:t>
            </a:r>
            <a:r>
              <a:rPr lang="en-US" sz="2150">
                <a:solidFill>
                  <a:srgbClr val="213382"/>
                </a:solidFill>
                <a:latin typeface="Open Sans 1"/>
                <a:ea typeface="Open Sans 1"/>
                <a:cs typeface="Open Sans 1"/>
                <a:sym typeface="Open Sans 1"/>
              </a:rPr>
              <a:t> (VO) - LOWAN-VO</a:t>
            </a:r>
            <a:endParaRPr lang="en-US" sz="2150">
              <a:solidFill>
                <a:srgbClr val="213382"/>
              </a:solidFill>
              <a:latin typeface="Open Sans 1"/>
              <a:ea typeface="Open Sans 1"/>
              <a:cs typeface="Open Sans 1"/>
            </a:endParaRPr>
          </a:p>
        </p:txBody>
      </p:sp>
      <p:sp>
        <p:nvSpPr>
          <p:cNvPr id="7" name="TextBox 7"/>
          <p:cNvSpPr txBox="1"/>
          <p:nvPr/>
        </p:nvSpPr>
        <p:spPr>
          <a:xfrm>
            <a:off x="4402838" y="4165946"/>
            <a:ext cx="6022037" cy="686726"/>
          </a:xfrm>
          <a:prstGeom prst="rect">
            <a:avLst/>
          </a:prstGeom>
        </p:spPr>
        <p:txBody>
          <a:bodyPr lIns="0" tIns="0" rIns="0" bIns="0" rtlCol="0" anchor="t">
            <a:spAutoFit/>
          </a:bodyPr>
          <a:lstStyle/>
          <a:p>
            <a:pPr>
              <a:lnSpc>
                <a:spcPts val="2799"/>
              </a:lnSpc>
            </a:pPr>
            <a:r>
              <a:rPr lang="en-US" sz="1999" b="1" dirty="0">
                <a:solidFill>
                  <a:srgbClr val="213382"/>
                </a:solidFill>
                <a:latin typeface="Open Sans 1 Bold"/>
                <a:ea typeface="Open Sans 1 Bold"/>
                <a:cs typeface="Open Sans 1 Bold"/>
                <a:sym typeface="Open Sans 1 Bold"/>
              </a:rPr>
              <a:t>Samen </a:t>
            </a:r>
            <a:r>
              <a:rPr lang="en-US" sz="1999" b="1" dirty="0" err="1">
                <a:solidFill>
                  <a:srgbClr val="213382"/>
                </a:solidFill>
                <a:latin typeface="Open Sans 1 Bold"/>
                <a:ea typeface="Open Sans 1 Bold"/>
                <a:cs typeface="Open Sans 1 Bold"/>
                <a:sym typeface="Open Sans 1 Bold"/>
              </a:rPr>
              <a:t>zorgen</a:t>
            </a:r>
            <a:r>
              <a:rPr lang="en-US" sz="1999" b="1" dirty="0">
                <a:solidFill>
                  <a:srgbClr val="213382"/>
                </a:solidFill>
                <a:latin typeface="Open Sans 1 Bold"/>
                <a:ea typeface="Open Sans 1 Bold"/>
                <a:cs typeface="Open Sans 1 Bold"/>
                <a:sym typeface="Open Sans 1 Bold"/>
              </a:rPr>
              <a:t> we voor goed </a:t>
            </a:r>
            <a:r>
              <a:rPr lang="en-US" sz="1999" b="1" dirty="0" err="1">
                <a:solidFill>
                  <a:srgbClr val="213382"/>
                </a:solidFill>
                <a:latin typeface="Open Sans 1 Bold"/>
                <a:ea typeface="Open Sans 1 Bold"/>
                <a:cs typeface="Open Sans 1 Bold"/>
                <a:sym typeface="Open Sans 1 Bold"/>
              </a:rPr>
              <a:t>onderwijs</a:t>
            </a:r>
            <a:r>
              <a:rPr lang="en-US" sz="1999" b="1" dirty="0">
                <a:solidFill>
                  <a:srgbClr val="213382"/>
                </a:solidFill>
                <a:latin typeface="Open Sans 1 Bold"/>
                <a:ea typeface="Open Sans 1 Bold"/>
                <a:cs typeface="Open Sans 1 Bold"/>
                <a:sym typeface="Open Sans 1 Bold"/>
              </a:rPr>
              <a:t> </a:t>
            </a:r>
            <a:r>
              <a:rPr lang="en-US" sz="1999" b="1" dirty="0" err="1">
                <a:solidFill>
                  <a:srgbClr val="213382"/>
                </a:solidFill>
                <a:latin typeface="Open Sans 1 Bold"/>
                <a:ea typeface="Open Sans 1 Bold"/>
                <a:cs typeface="Open Sans 1 Bold"/>
                <a:sym typeface="Open Sans 1 Bold"/>
              </a:rPr>
              <a:t>aan</a:t>
            </a:r>
            <a:r>
              <a:rPr lang="en-US" sz="1999" b="1" dirty="0">
                <a:solidFill>
                  <a:srgbClr val="213382"/>
                </a:solidFill>
                <a:latin typeface="Open Sans 1 Bold"/>
                <a:ea typeface="Open Sans 1 Bold"/>
                <a:cs typeface="Open Sans 1 Bold"/>
                <a:sym typeface="Open Sans 1 Bold"/>
              </a:rPr>
              <a:t> </a:t>
            </a:r>
            <a:r>
              <a:rPr lang="en-US" sz="1999" b="1" dirty="0" err="1">
                <a:solidFill>
                  <a:srgbClr val="213382"/>
                </a:solidFill>
                <a:latin typeface="Open Sans 1 Bold"/>
                <a:ea typeface="Open Sans 1 Bold"/>
                <a:cs typeface="Open Sans 1 Bold"/>
                <a:sym typeface="Open Sans 1 Bold"/>
              </a:rPr>
              <a:t>nieuwkomersleerlingen</a:t>
            </a:r>
            <a:r>
              <a:rPr lang="en-US" sz="1999" b="1" dirty="0">
                <a:solidFill>
                  <a:srgbClr val="213382"/>
                </a:solidFill>
                <a:latin typeface="Open Sans 1 Bold"/>
                <a:ea typeface="Open Sans 1 Bold"/>
                <a:cs typeface="Open Sans 1 Bold"/>
                <a:sym typeface="Open Sans 1 Bold"/>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E99A-CA81-0CD3-D0CD-A855B9228F99}"/>
              </a:ext>
            </a:extLst>
          </p:cNvPr>
          <p:cNvSpPr>
            <a:spLocks noGrp="1"/>
          </p:cNvSpPr>
          <p:nvPr>
            <p:ph type="title"/>
          </p:nvPr>
        </p:nvSpPr>
        <p:spPr/>
        <p:txBody>
          <a:bodyPr/>
          <a:lstStyle/>
          <a:p>
            <a:r>
              <a:rPr lang="nl-NL"/>
              <a:t>Heb je nog vragen?</a:t>
            </a:r>
          </a:p>
        </p:txBody>
      </p:sp>
      <p:sp>
        <p:nvSpPr>
          <p:cNvPr id="3" name="Tijdelijke aanduiding voor tekst 2">
            <a:extLst>
              <a:ext uri="{FF2B5EF4-FFF2-40B4-BE49-F238E27FC236}">
                <a16:creationId xmlns:a16="http://schemas.microsoft.com/office/drawing/2014/main" id="{96E2479A-5B07-5F20-7F63-1F5231B31BE4}"/>
              </a:ext>
            </a:extLst>
          </p:cNvPr>
          <p:cNvSpPr>
            <a:spLocks noGrp="1"/>
          </p:cNvSpPr>
          <p:nvPr>
            <p:ph type="body" sz="quarter" idx="13"/>
          </p:nvPr>
        </p:nvSpPr>
        <p:spPr/>
        <p:txBody>
          <a:bodyPr vert="horz" lIns="0" tIns="0" rIns="0" bIns="0" rtlCol="0" anchor="t">
            <a:noAutofit/>
          </a:bodyPr>
          <a:lstStyle/>
          <a:p>
            <a:r>
              <a:rPr lang="nl-NL">
                <a:latin typeface="Calibri"/>
                <a:ea typeface="Calibri"/>
                <a:cs typeface="Calibri"/>
              </a:rPr>
              <a:t>Neem contact op met onze helpdesk</a:t>
            </a:r>
            <a:endParaRPr lang="en-US"/>
          </a:p>
        </p:txBody>
      </p:sp>
      <p:sp>
        <p:nvSpPr>
          <p:cNvPr id="4" name="Tijdelijke aanduiding voor tekst 3">
            <a:extLst>
              <a:ext uri="{FF2B5EF4-FFF2-40B4-BE49-F238E27FC236}">
                <a16:creationId xmlns:a16="http://schemas.microsoft.com/office/drawing/2014/main" id="{4860CCD1-6329-A39D-714F-C2F8F44F800D}"/>
              </a:ext>
            </a:extLst>
          </p:cNvPr>
          <p:cNvSpPr>
            <a:spLocks noGrp="1"/>
          </p:cNvSpPr>
          <p:nvPr>
            <p:ph type="body" sz="quarter" idx="14"/>
          </p:nvPr>
        </p:nvSpPr>
        <p:spPr/>
        <p:txBody>
          <a:bodyPr vert="horz" lIns="0" tIns="0" rIns="0" bIns="0" rtlCol="0" anchor="t">
            <a:noAutofit/>
          </a:bodyPr>
          <a:lstStyle/>
          <a:p>
            <a:r>
              <a:rPr lang="nl-NL">
                <a:latin typeface="Calibri"/>
                <a:cs typeface="Calibri"/>
              </a:rPr>
              <a:t>   </a:t>
            </a:r>
            <a:endParaRPr lang="nl-NL"/>
          </a:p>
          <a:p>
            <a:r>
              <a:rPr lang="nl-NL">
                <a:latin typeface="Calibri"/>
                <a:cs typeface="Calibri"/>
              </a:rPr>
              <a:t>              030 – 232 48 48</a:t>
            </a:r>
          </a:p>
          <a:p>
            <a:endParaRPr lang="nl-NL"/>
          </a:p>
          <a:p>
            <a:endParaRPr lang="nl-NL"/>
          </a:p>
          <a:p>
            <a:r>
              <a:rPr lang="nl-NL">
                <a:latin typeface="Calibri"/>
                <a:cs typeface="Calibri"/>
              </a:rPr>
              <a:t>               helpdesk@lowanpo.nl</a:t>
            </a:r>
          </a:p>
          <a:p>
            <a:r>
              <a:rPr lang="nl-NL">
                <a:hlinkClick r:id="rId2"/>
              </a:rPr>
              <a:t>mailto:helpdesk@lowanpo.nl</a:t>
            </a:r>
            <a:endParaRPr lang="nl-NL"/>
          </a:p>
          <a:p>
            <a:endParaRPr lang="nl-NL" sz="3200">
              <a:latin typeface="Calibri"/>
              <a:cs typeface="Calibri"/>
            </a:endParaRPr>
          </a:p>
          <a:p>
            <a:endParaRPr lang="nl-NL"/>
          </a:p>
        </p:txBody>
      </p:sp>
      <p:pic>
        <p:nvPicPr>
          <p:cNvPr id="6" name="Graphic 5" descr="Ontvanger silhouet">
            <a:extLst>
              <a:ext uri="{FF2B5EF4-FFF2-40B4-BE49-F238E27FC236}">
                <a16:creationId xmlns:a16="http://schemas.microsoft.com/office/drawing/2014/main" id="{395822C3-AE97-9DA0-B645-A0F1457C22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761" y="2514489"/>
            <a:ext cx="568546" cy="568546"/>
          </a:xfrm>
          <a:prstGeom prst="rect">
            <a:avLst/>
          </a:prstGeom>
        </p:spPr>
      </p:pic>
      <p:pic>
        <p:nvPicPr>
          <p:cNvPr id="9" name="Graphic 8" descr="E-mail silhouet">
            <a:extLst>
              <a:ext uri="{FF2B5EF4-FFF2-40B4-BE49-F238E27FC236}">
                <a16:creationId xmlns:a16="http://schemas.microsoft.com/office/drawing/2014/main" id="{E5D1A0E5-0292-0588-74C9-D2DFC1685B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761" y="3429000"/>
            <a:ext cx="568546" cy="568546"/>
          </a:xfrm>
          <a:prstGeom prst="rect">
            <a:avLst/>
          </a:prstGeom>
        </p:spPr>
      </p:pic>
    </p:spTree>
    <p:extLst>
      <p:ext uri="{BB962C8B-B14F-4D97-AF65-F5344CB8AC3E}">
        <p14:creationId xmlns:p14="http://schemas.microsoft.com/office/powerpoint/2010/main" val="168332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A8AE0-C086-B40A-C828-93D98A162314}"/>
              </a:ext>
            </a:extLst>
          </p:cNvPr>
          <p:cNvSpPr>
            <a:spLocks noGrp="1"/>
          </p:cNvSpPr>
          <p:nvPr>
            <p:ph type="title"/>
          </p:nvPr>
        </p:nvSpPr>
        <p:spPr/>
        <p:txBody>
          <a:bodyPr/>
          <a:lstStyle/>
          <a:p>
            <a:r>
              <a:rPr lang="nl-NL" dirty="0"/>
              <a:t>Wanneer is een OPP nodig?</a:t>
            </a:r>
          </a:p>
        </p:txBody>
      </p:sp>
      <p:sp>
        <p:nvSpPr>
          <p:cNvPr id="3" name="Tijdelijke aanduiding voor inhoud 2">
            <a:extLst>
              <a:ext uri="{FF2B5EF4-FFF2-40B4-BE49-F238E27FC236}">
                <a16:creationId xmlns:a16="http://schemas.microsoft.com/office/drawing/2014/main" id="{36F6A61E-BF0B-12BF-3804-2DE23E9954EF}"/>
              </a:ext>
            </a:extLst>
          </p:cNvPr>
          <p:cNvSpPr>
            <a:spLocks noGrp="1"/>
          </p:cNvSpPr>
          <p:nvPr>
            <p:ph idx="1"/>
          </p:nvPr>
        </p:nvSpPr>
        <p:spPr/>
        <p:txBody>
          <a:bodyPr/>
          <a:lstStyle/>
          <a:p>
            <a:r>
              <a:rPr lang="nl-NL" dirty="0"/>
              <a:t>‘</a:t>
            </a:r>
            <a:r>
              <a:rPr lang="nl-NL" i="1" dirty="0"/>
              <a:t>Met de invoering van de </a:t>
            </a:r>
            <a:r>
              <a:rPr lang="nl-NL" b="1" i="1" dirty="0">
                <a:solidFill>
                  <a:srgbClr val="FF0000"/>
                </a:solidFill>
              </a:rPr>
              <a:t>Wet passend onderwijs </a:t>
            </a:r>
            <a:r>
              <a:rPr lang="nl-NL" i="1" dirty="0"/>
              <a:t>zijn scholen verplicht om een ontwikkelingsperspectief (OPP) op te stellen </a:t>
            </a:r>
            <a:r>
              <a:rPr lang="nl-NL" b="1" i="1" dirty="0">
                <a:solidFill>
                  <a:srgbClr val="FF0000"/>
                </a:solidFill>
              </a:rPr>
              <a:t>voor alle leerlingen die extra ondersteuning nodig hebben</a:t>
            </a:r>
            <a:r>
              <a:rPr lang="nl-NL" i="1" dirty="0"/>
              <a:t>. Dit geldt voor leerlingen van regulier basis- en voortgezet onderwijs die meer ondersteuning nodig hebben dan de basisondersteuning en voor alle leerlingen in (v)</a:t>
            </a:r>
            <a:r>
              <a:rPr lang="nl-NL" i="1" dirty="0" err="1"/>
              <a:t>so</a:t>
            </a:r>
            <a:r>
              <a:rPr lang="nl-NL" i="1" dirty="0"/>
              <a:t> en praktijkonderwijs. Een OPP is in essentie een nuttig en noodzakelijk middel om </a:t>
            </a:r>
            <a:r>
              <a:rPr lang="nl-NL" b="1" i="1" dirty="0">
                <a:solidFill>
                  <a:srgbClr val="FF0000"/>
                </a:solidFill>
              </a:rPr>
              <a:t>planmatig, sturend en doelgericht te werken </a:t>
            </a:r>
            <a:r>
              <a:rPr lang="nl-NL" i="1" dirty="0"/>
              <a:t>bij de leerlingen die extra ondersteuning nodig hebben. De bedoeling is dat </a:t>
            </a:r>
            <a:r>
              <a:rPr lang="nl-NL" b="1" i="1" dirty="0">
                <a:solidFill>
                  <a:srgbClr val="FF0000"/>
                </a:solidFill>
              </a:rPr>
              <a:t>de school in samenwerking met de leerling en zijn ouders </a:t>
            </a:r>
            <a:r>
              <a:rPr lang="nl-NL" i="1" dirty="0"/>
              <a:t>en vanuit hoge verwachtingen een passend aanbod biedt en evalueert.’ </a:t>
            </a:r>
          </a:p>
          <a:p>
            <a:endParaRPr lang="nl-NL" i="1" dirty="0"/>
          </a:p>
          <a:p>
            <a:r>
              <a:rPr lang="nl-NL" sz="1100" dirty="0">
                <a:latin typeface="Times New Roman" panose="02020603050405020304" pitchFamily="18" charset="0"/>
                <a:cs typeface="Times New Roman" panose="02020603050405020304" pitchFamily="18" charset="0"/>
              </a:rPr>
              <a:t>(www.steunpuntpassendonderwijs-povo.nl)</a:t>
            </a:r>
          </a:p>
        </p:txBody>
      </p:sp>
    </p:spTree>
    <p:extLst>
      <p:ext uri="{BB962C8B-B14F-4D97-AF65-F5344CB8AC3E}">
        <p14:creationId xmlns:p14="http://schemas.microsoft.com/office/powerpoint/2010/main" val="333488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4062" y="-822358"/>
            <a:ext cx="11927723" cy="8502717"/>
          </a:xfrm>
          <a:custGeom>
            <a:avLst/>
            <a:gdLst/>
            <a:ahLst/>
            <a:cxnLst/>
            <a:rect l="l" t="t" r="r" b="b"/>
            <a:pathLst>
              <a:path w="17891584" h="12754075">
                <a:moveTo>
                  <a:pt x="0" y="0"/>
                </a:moveTo>
                <a:lnTo>
                  <a:pt x="17891584" y="0"/>
                </a:lnTo>
                <a:lnTo>
                  <a:pt x="17891584" y="12754075"/>
                </a:lnTo>
                <a:lnTo>
                  <a:pt x="0" y="127540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sz="1200"/>
          </a:p>
        </p:txBody>
      </p:sp>
      <p:grpSp>
        <p:nvGrpSpPr>
          <p:cNvPr id="3" name="Group 3"/>
          <p:cNvGrpSpPr/>
          <p:nvPr/>
        </p:nvGrpSpPr>
        <p:grpSpPr>
          <a:xfrm>
            <a:off x="9393965" y="-1063729"/>
            <a:ext cx="3734469" cy="3734469"/>
            <a:chOff x="0" y="0"/>
            <a:chExt cx="7468937" cy="7468937"/>
          </a:xfrm>
        </p:grpSpPr>
        <p:sp>
          <p:nvSpPr>
            <p:cNvPr id="4" name="Freeform 4"/>
            <p:cNvSpPr/>
            <p:nvPr/>
          </p:nvSpPr>
          <p:spPr>
            <a:xfrm>
              <a:off x="0" y="0"/>
              <a:ext cx="7468997" cy="7468997"/>
            </a:xfrm>
            <a:custGeom>
              <a:avLst/>
              <a:gdLst/>
              <a:ahLst/>
              <a:cxnLst/>
              <a:rect l="l" t="t" r="r" b="b"/>
              <a:pathLst>
                <a:path w="7468997" h="7468997">
                  <a:moveTo>
                    <a:pt x="0" y="0"/>
                  </a:moveTo>
                  <a:lnTo>
                    <a:pt x="7468997" y="0"/>
                  </a:lnTo>
                  <a:lnTo>
                    <a:pt x="7468997" y="7468997"/>
                  </a:lnTo>
                  <a:lnTo>
                    <a:pt x="0" y="7468997"/>
                  </a:lnTo>
                  <a:lnTo>
                    <a:pt x="0" y="0"/>
                  </a:lnTo>
                  <a:close/>
                </a:path>
              </a:pathLst>
            </a:custGeom>
            <a:blipFill>
              <a:blip r:embed="rId4"/>
              <a:stretch>
                <a:fillRect/>
              </a:stretch>
            </a:blipFill>
          </p:spPr>
          <p:txBody>
            <a:bodyPr/>
            <a:lstStyle/>
            <a:p>
              <a:endParaRPr lang="nl-NL" sz="1200"/>
            </a:p>
          </p:txBody>
        </p:sp>
      </p:grpSp>
      <p:sp>
        <p:nvSpPr>
          <p:cNvPr id="5" name="Freeform 5"/>
          <p:cNvSpPr/>
          <p:nvPr/>
        </p:nvSpPr>
        <p:spPr>
          <a:xfrm>
            <a:off x="85200" y="1805957"/>
            <a:ext cx="3651678" cy="3133803"/>
          </a:xfrm>
          <a:custGeom>
            <a:avLst/>
            <a:gdLst/>
            <a:ahLst/>
            <a:cxnLst/>
            <a:rect l="l" t="t" r="r" b="b"/>
            <a:pathLst>
              <a:path w="5477517" h="4700705">
                <a:moveTo>
                  <a:pt x="0" y="0"/>
                </a:moveTo>
                <a:lnTo>
                  <a:pt x="5477517" y="0"/>
                </a:lnTo>
                <a:lnTo>
                  <a:pt x="5477517" y="4700705"/>
                </a:lnTo>
                <a:lnTo>
                  <a:pt x="0" y="4700705"/>
                </a:lnTo>
                <a:lnTo>
                  <a:pt x="0" y="0"/>
                </a:lnTo>
                <a:close/>
              </a:path>
            </a:pathLst>
          </a:custGeom>
          <a:blipFill>
            <a:blip r:embed="rId5">
              <a:extLst>
                <a:ext uri="{96DAC541-7B7A-43D3-8B79-37D633B846F1}">
                  <asvg:svgBlip xmlns:asvg="http://schemas.microsoft.com/office/drawing/2016/SVG/main" r:embed="rId6"/>
                </a:ext>
              </a:extLst>
            </a:blip>
            <a:stretch>
              <a:fillRect l="-31" r="-31"/>
            </a:stretch>
          </a:blipFill>
        </p:spPr>
        <p:txBody>
          <a:bodyPr/>
          <a:lstStyle/>
          <a:p>
            <a:endParaRPr lang="nl-NL" sz="1200"/>
          </a:p>
        </p:txBody>
      </p:sp>
      <p:sp>
        <p:nvSpPr>
          <p:cNvPr id="6" name="TextBox 6"/>
          <p:cNvSpPr txBox="1"/>
          <p:nvPr/>
        </p:nvSpPr>
        <p:spPr>
          <a:xfrm>
            <a:off x="4479286" y="720955"/>
            <a:ext cx="4472881" cy="632224"/>
          </a:xfrm>
          <a:prstGeom prst="rect">
            <a:avLst/>
          </a:prstGeom>
        </p:spPr>
        <p:txBody>
          <a:bodyPr lIns="0" tIns="0" rIns="0" bIns="0" rtlCol="0" anchor="t">
            <a:spAutoFit/>
          </a:bodyPr>
          <a:lstStyle/>
          <a:p>
            <a:pPr algn="ctr">
              <a:lnSpc>
                <a:spcPts val="5412"/>
              </a:lnSpc>
            </a:pPr>
            <a:r>
              <a:rPr lang="en-US" sz="3866" b="1">
                <a:solidFill>
                  <a:srgbClr val="213382"/>
                </a:solidFill>
                <a:latin typeface="Open Sans 1 Bold"/>
                <a:ea typeface="Open Sans 1 Bold"/>
                <a:cs typeface="Open Sans 1 Bold"/>
                <a:sym typeface="Open Sans 1 Bold"/>
              </a:rPr>
              <a:t>Wat doet LOWAN?</a:t>
            </a:r>
          </a:p>
        </p:txBody>
      </p:sp>
      <p:sp>
        <p:nvSpPr>
          <p:cNvPr id="7" name="TextBox 7"/>
          <p:cNvSpPr txBox="1"/>
          <p:nvPr/>
        </p:nvSpPr>
        <p:spPr>
          <a:xfrm>
            <a:off x="4504428" y="1619250"/>
            <a:ext cx="6838285" cy="4469942"/>
          </a:xfrm>
          <a:prstGeom prst="rect">
            <a:avLst/>
          </a:prstGeom>
        </p:spPr>
        <p:txBody>
          <a:bodyPr lIns="0" tIns="0" rIns="0" bIns="0" rtlCol="0" anchor="t">
            <a:spAutoFit/>
          </a:bodyPr>
          <a:lstStyle/>
          <a:p>
            <a:pPr>
              <a:lnSpc>
                <a:spcPts val="2652"/>
              </a:lnSpc>
            </a:pPr>
            <a:r>
              <a:rPr lang="en-US" sz="1893" b="1">
                <a:solidFill>
                  <a:srgbClr val="213382"/>
                </a:solidFill>
                <a:latin typeface="Open Sans 1 Bold"/>
                <a:ea typeface="Open Sans 1 Bold"/>
                <a:cs typeface="Open Sans 1 Bold"/>
                <a:sym typeface="Open Sans 1 Bold"/>
              </a:rPr>
              <a:t>Advies, ondersteuning en verbinding</a:t>
            </a:r>
          </a:p>
          <a:p>
            <a:pPr>
              <a:lnSpc>
                <a:spcPts val="2652"/>
              </a:lnSpc>
            </a:pPr>
            <a:endParaRPr lang="en-US" sz="1893" b="1">
              <a:solidFill>
                <a:srgbClr val="213382"/>
              </a:solidFill>
              <a:latin typeface="Open Sans 1 Bold"/>
              <a:ea typeface="Open Sans 1 Bold"/>
              <a:cs typeface="Open Sans 1 Bold"/>
              <a:sym typeface="Open Sans 1 Bold"/>
            </a:endParaRPr>
          </a:p>
          <a:p>
            <a:pPr>
              <a:lnSpc>
                <a:spcPts val="2652"/>
              </a:lnSpc>
            </a:pPr>
            <a:r>
              <a:rPr lang="en-US" sz="1893" b="1">
                <a:solidFill>
                  <a:srgbClr val="213382"/>
                </a:solidFill>
                <a:latin typeface="Open Sans 1 Bold"/>
                <a:ea typeface="Open Sans 1 Bold"/>
                <a:cs typeface="Open Sans 1 Bold"/>
                <a:sym typeface="Open Sans 1 Bold"/>
              </a:rPr>
              <a:t>Advies over:</a:t>
            </a:r>
          </a:p>
          <a:p>
            <a:pPr marL="773849" lvl="3" indent="-193462">
              <a:lnSpc>
                <a:spcPts val="2651"/>
              </a:lnSpc>
              <a:buFont typeface="Arial"/>
              <a:buChar char="￭"/>
            </a:pPr>
            <a:r>
              <a:rPr lang="en-US" sz="1894">
                <a:solidFill>
                  <a:srgbClr val="213382"/>
                </a:solidFill>
                <a:latin typeface="Open Sans 1"/>
                <a:ea typeface="Open Sans 1"/>
                <a:cs typeface="Open Sans 1"/>
                <a:sym typeface="Open Sans 1"/>
              </a:rPr>
              <a:t>Organisatie van onderwijs aan nieuwkomers</a:t>
            </a:r>
          </a:p>
          <a:p>
            <a:pPr marL="773887" lvl="3" indent="-193472">
              <a:lnSpc>
                <a:spcPts val="2652"/>
              </a:lnSpc>
              <a:buFont typeface="Arial"/>
              <a:buChar char="￭"/>
            </a:pPr>
            <a:r>
              <a:rPr lang="en-US" sz="1893">
                <a:solidFill>
                  <a:srgbClr val="213382"/>
                </a:solidFill>
                <a:latin typeface="Open Sans 1"/>
                <a:ea typeface="Open Sans 1"/>
                <a:cs typeface="Open Sans 1"/>
                <a:sym typeface="Open Sans 1"/>
              </a:rPr>
              <a:t>Wet- en regelgeving</a:t>
            </a:r>
          </a:p>
          <a:p>
            <a:pPr marL="773887" lvl="3" indent="-193472">
              <a:lnSpc>
                <a:spcPts val="2652"/>
              </a:lnSpc>
              <a:buFont typeface="Arial"/>
              <a:buChar char="￭"/>
            </a:pPr>
            <a:r>
              <a:rPr lang="en-US" sz="1893">
                <a:solidFill>
                  <a:srgbClr val="213382"/>
                </a:solidFill>
                <a:latin typeface="Open Sans 1"/>
                <a:ea typeface="Open Sans 1"/>
                <a:cs typeface="Open Sans 1"/>
                <a:sym typeface="Open Sans 1"/>
              </a:rPr>
              <a:t>Financiering</a:t>
            </a:r>
          </a:p>
          <a:p>
            <a:pPr marL="773887" lvl="3" indent="-193472">
              <a:lnSpc>
                <a:spcPts val="2652"/>
              </a:lnSpc>
              <a:buFont typeface="Arial"/>
              <a:buChar char="￭"/>
            </a:pPr>
            <a:r>
              <a:rPr lang="en-US" sz="1893">
                <a:solidFill>
                  <a:srgbClr val="213382"/>
                </a:solidFill>
                <a:latin typeface="Open Sans 1"/>
                <a:ea typeface="Open Sans 1"/>
                <a:cs typeface="Open Sans 1"/>
                <a:sym typeface="Open Sans 1"/>
              </a:rPr>
              <a:t>Onderwijspraktijk</a:t>
            </a:r>
          </a:p>
          <a:p>
            <a:pPr>
              <a:lnSpc>
                <a:spcPts val="2652"/>
              </a:lnSpc>
            </a:pPr>
            <a:r>
              <a:rPr lang="en-US" sz="1893" b="1">
                <a:solidFill>
                  <a:srgbClr val="213382"/>
                </a:solidFill>
                <a:latin typeface="Open Sans 1 Bold"/>
                <a:ea typeface="Open Sans 1 Bold"/>
                <a:cs typeface="Open Sans 1 Bold"/>
                <a:sym typeface="Open Sans 1 Bold"/>
              </a:rPr>
              <a:t>Actieve netwerkaanpak:</a:t>
            </a:r>
          </a:p>
          <a:p>
            <a:pPr marL="773887" lvl="3" indent="-193472">
              <a:lnSpc>
                <a:spcPts val="2652"/>
              </a:lnSpc>
              <a:buFont typeface="Arial"/>
              <a:buChar char="￭"/>
            </a:pPr>
            <a:r>
              <a:rPr lang="en-US" sz="1893">
                <a:solidFill>
                  <a:srgbClr val="213382"/>
                </a:solidFill>
                <a:latin typeface="Open Sans 1"/>
                <a:ea typeface="Open Sans 1"/>
                <a:cs typeface="Open Sans 1"/>
                <a:sym typeface="Open Sans 1"/>
              </a:rPr>
              <a:t>Verbinding met scholen, besturen, gemeenten en koepelorganisaties</a:t>
            </a:r>
          </a:p>
          <a:p>
            <a:pPr marL="773887" lvl="3" indent="-193472">
              <a:lnSpc>
                <a:spcPts val="2652"/>
              </a:lnSpc>
              <a:buFont typeface="Arial"/>
              <a:buChar char="￭"/>
            </a:pPr>
            <a:r>
              <a:rPr lang="en-US" sz="1893">
                <a:solidFill>
                  <a:srgbClr val="213382"/>
                </a:solidFill>
                <a:latin typeface="Open Sans 1"/>
                <a:ea typeface="Open Sans 1"/>
                <a:cs typeface="Open Sans 1"/>
                <a:sym typeface="Open Sans 1"/>
              </a:rPr>
              <a:t>Studiedagen en projecten</a:t>
            </a:r>
          </a:p>
          <a:p>
            <a:pPr marL="773887" lvl="3" indent="-193472">
              <a:lnSpc>
                <a:spcPts val="2652"/>
              </a:lnSpc>
              <a:buFont typeface="Arial"/>
              <a:buChar char="￭"/>
            </a:pPr>
            <a:r>
              <a:rPr lang="en-US" sz="1893">
                <a:solidFill>
                  <a:srgbClr val="213382"/>
                </a:solidFill>
                <a:latin typeface="Open Sans 1"/>
                <a:ea typeface="Open Sans 1"/>
                <a:cs typeface="Open Sans 1"/>
                <a:sym typeface="Open Sans 1"/>
              </a:rPr>
              <a:t>Aanspreekpunt en kennismakelaar</a:t>
            </a:r>
          </a:p>
          <a:p>
            <a:pPr marL="773887" lvl="3" indent="-193472" algn="ctr">
              <a:lnSpc>
                <a:spcPts val="2652"/>
              </a:lnSpc>
            </a:pPr>
            <a:endParaRPr lang="en-US" sz="1893">
              <a:solidFill>
                <a:srgbClr val="213382"/>
              </a:solidFill>
              <a:latin typeface="Open Sans 1"/>
              <a:ea typeface="Open Sans 1"/>
              <a:cs typeface="Open Sans 1"/>
              <a:sym typeface="Open Sans 1"/>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79713" y="-344605"/>
            <a:ext cx="4454401" cy="4454401"/>
          </a:xfrm>
          <a:custGeom>
            <a:avLst/>
            <a:gdLst/>
            <a:ahLst/>
            <a:cxnLst/>
            <a:rect l="l" t="t" r="r" b="b"/>
            <a:pathLst>
              <a:path w="6681602" h="6681602">
                <a:moveTo>
                  <a:pt x="0" y="0"/>
                </a:moveTo>
                <a:lnTo>
                  <a:pt x="6681602" y="0"/>
                </a:lnTo>
                <a:lnTo>
                  <a:pt x="6681602" y="6681603"/>
                </a:lnTo>
                <a:lnTo>
                  <a:pt x="0" y="6681603"/>
                </a:lnTo>
                <a:lnTo>
                  <a:pt x="0" y="0"/>
                </a:lnTo>
                <a:close/>
              </a:path>
            </a:pathLst>
          </a:custGeom>
          <a:blipFill>
            <a:blip r:embed="rId2"/>
            <a:stretch>
              <a:fillRect/>
            </a:stretch>
          </a:blipFill>
        </p:spPr>
        <p:txBody>
          <a:bodyPr/>
          <a:lstStyle/>
          <a:p>
            <a:endParaRPr lang="nl-NL" sz="1200"/>
          </a:p>
        </p:txBody>
      </p:sp>
      <p:sp>
        <p:nvSpPr>
          <p:cNvPr id="3" name="Freeform 3"/>
          <p:cNvSpPr/>
          <p:nvPr/>
        </p:nvSpPr>
        <p:spPr>
          <a:xfrm>
            <a:off x="-2294784" y="3945000"/>
            <a:ext cx="4454401" cy="4454401"/>
          </a:xfrm>
          <a:custGeom>
            <a:avLst/>
            <a:gdLst/>
            <a:ahLst/>
            <a:cxnLst/>
            <a:rect l="l" t="t" r="r" b="b"/>
            <a:pathLst>
              <a:path w="6681602" h="6681602">
                <a:moveTo>
                  <a:pt x="0" y="0"/>
                </a:moveTo>
                <a:lnTo>
                  <a:pt x="6681602" y="0"/>
                </a:lnTo>
                <a:lnTo>
                  <a:pt x="6681602" y="6681602"/>
                </a:lnTo>
                <a:lnTo>
                  <a:pt x="0" y="6681602"/>
                </a:lnTo>
                <a:lnTo>
                  <a:pt x="0" y="0"/>
                </a:lnTo>
                <a:close/>
              </a:path>
            </a:pathLst>
          </a:custGeom>
          <a:blipFill>
            <a:blip r:embed="rId2"/>
            <a:stretch>
              <a:fillRect/>
            </a:stretch>
          </a:blipFill>
        </p:spPr>
        <p:txBody>
          <a:bodyPr/>
          <a:lstStyle/>
          <a:p>
            <a:endParaRPr lang="nl-NL" sz="1200"/>
          </a:p>
        </p:txBody>
      </p:sp>
      <p:grpSp>
        <p:nvGrpSpPr>
          <p:cNvPr id="4" name="Group 4"/>
          <p:cNvGrpSpPr/>
          <p:nvPr/>
        </p:nvGrpSpPr>
        <p:grpSpPr>
          <a:xfrm rot="-10800000">
            <a:off x="885087" y="2423563"/>
            <a:ext cx="1882372" cy="2530500"/>
            <a:chOff x="0" y="0"/>
            <a:chExt cx="588338" cy="790911"/>
          </a:xfrm>
        </p:grpSpPr>
        <p:sp>
          <p:nvSpPr>
            <p:cNvPr id="5" name="Freeform 5"/>
            <p:cNvSpPr/>
            <p:nvPr/>
          </p:nvSpPr>
          <p:spPr>
            <a:xfrm>
              <a:off x="0" y="0"/>
              <a:ext cx="588338" cy="786759"/>
            </a:xfrm>
            <a:custGeom>
              <a:avLst/>
              <a:gdLst/>
              <a:ahLst/>
              <a:cxnLst/>
              <a:rect l="l" t="t" r="r" b="b"/>
              <a:pathLst>
                <a:path w="588338" h="786759">
                  <a:moveTo>
                    <a:pt x="588338" y="32132"/>
                  </a:moveTo>
                  <a:lnTo>
                    <a:pt x="588338" y="644479"/>
                  </a:lnTo>
                  <a:cubicBezTo>
                    <a:pt x="588338" y="663850"/>
                    <a:pt x="576443" y="681232"/>
                    <a:pt x="558387" y="688248"/>
                  </a:cubicBezTo>
                  <a:lnTo>
                    <a:pt x="324119" y="779273"/>
                  </a:lnTo>
                  <a:cubicBezTo>
                    <a:pt x="304854" y="786759"/>
                    <a:pt x="283484" y="786759"/>
                    <a:pt x="264219" y="779273"/>
                  </a:cubicBezTo>
                  <a:lnTo>
                    <a:pt x="29950" y="688248"/>
                  </a:lnTo>
                  <a:cubicBezTo>
                    <a:pt x="11895" y="681232"/>
                    <a:pt x="0" y="663850"/>
                    <a:pt x="0" y="644479"/>
                  </a:cubicBezTo>
                  <a:lnTo>
                    <a:pt x="0" y="32132"/>
                  </a:lnTo>
                  <a:cubicBezTo>
                    <a:pt x="0" y="14386"/>
                    <a:pt x="14386" y="0"/>
                    <a:pt x="32132" y="0"/>
                  </a:cubicBezTo>
                  <a:lnTo>
                    <a:pt x="556206" y="0"/>
                  </a:lnTo>
                  <a:cubicBezTo>
                    <a:pt x="564728" y="0"/>
                    <a:pt x="572901" y="3385"/>
                    <a:pt x="578926" y="9411"/>
                  </a:cubicBezTo>
                  <a:cubicBezTo>
                    <a:pt x="584952" y="15437"/>
                    <a:pt x="588338" y="23610"/>
                    <a:pt x="588338" y="32132"/>
                  </a:cubicBezTo>
                  <a:close/>
                </a:path>
              </a:pathLst>
            </a:custGeom>
            <a:solidFill>
              <a:srgbClr val="ED1B2E"/>
            </a:solidFill>
          </p:spPr>
          <p:txBody>
            <a:bodyPr/>
            <a:lstStyle/>
            <a:p>
              <a:endParaRPr lang="nl-NL" sz="1200"/>
            </a:p>
          </p:txBody>
        </p:sp>
        <p:sp>
          <p:nvSpPr>
            <p:cNvPr id="6" name="TextBox 6"/>
            <p:cNvSpPr txBox="1"/>
            <p:nvPr/>
          </p:nvSpPr>
          <p:spPr>
            <a:xfrm>
              <a:off x="0" y="-38100"/>
              <a:ext cx="588338" cy="714711"/>
            </a:xfrm>
            <a:prstGeom prst="rect">
              <a:avLst/>
            </a:prstGeom>
          </p:spPr>
          <p:txBody>
            <a:bodyPr lIns="30445" tIns="30445" rIns="30445" bIns="30445" rtlCol="0" anchor="ctr"/>
            <a:lstStyle/>
            <a:p>
              <a:pPr algn="ctr">
                <a:lnSpc>
                  <a:spcPts val="1845"/>
                </a:lnSpc>
              </a:pPr>
              <a:endParaRPr sz="1200"/>
            </a:p>
          </p:txBody>
        </p:sp>
      </p:grpSp>
      <p:grpSp>
        <p:nvGrpSpPr>
          <p:cNvPr id="7" name="Group 7"/>
          <p:cNvGrpSpPr/>
          <p:nvPr/>
        </p:nvGrpSpPr>
        <p:grpSpPr>
          <a:xfrm rot="-10800000">
            <a:off x="3019950" y="2423563"/>
            <a:ext cx="1882372" cy="2530500"/>
            <a:chOff x="0" y="0"/>
            <a:chExt cx="588338" cy="790911"/>
          </a:xfrm>
        </p:grpSpPr>
        <p:sp>
          <p:nvSpPr>
            <p:cNvPr id="8" name="Freeform 8"/>
            <p:cNvSpPr/>
            <p:nvPr/>
          </p:nvSpPr>
          <p:spPr>
            <a:xfrm>
              <a:off x="0" y="0"/>
              <a:ext cx="588338" cy="786759"/>
            </a:xfrm>
            <a:custGeom>
              <a:avLst/>
              <a:gdLst/>
              <a:ahLst/>
              <a:cxnLst/>
              <a:rect l="l" t="t" r="r" b="b"/>
              <a:pathLst>
                <a:path w="588338" h="786759">
                  <a:moveTo>
                    <a:pt x="588338" y="32132"/>
                  </a:moveTo>
                  <a:lnTo>
                    <a:pt x="588338" y="644479"/>
                  </a:lnTo>
                  <a:cubicBezTo>
                    <a:pt x="588338" y="663850"/>
                    <a:pt x="576443" y="681232"/>
                    <a:pt x="558387" y="688248"/>
                  </a:cubicBezTo>
                  <a:lnTo>
                    <a:pt x="324119" y="779273"/>
                  </a:lnTo>
                  <a:cubicBezTo>
                    <a:pt x="304854" y="786759"/>
                    <a:pt x="283484" y="786759"/>
                    <a:pt x="264219" y="779273"/>
                  </a:cubicBezTo>
                  <a:lnTo>
                    <a:pt x="29950" y="688248"/>
                  </a:lnTo>
                  <a:cubicBezTo>
                    <a:pt x="11895" y="681232"/>
                    <a:pt x="0" y="663850"/>
                    <a:pt x="0" y="644479"/>
                  </a:cubicBezTo>
                  <a:lnTo>
                    <a:pt x="0" y="32132"/>
                  </a:lnTo>
                  <a:cubicBezTo>
                    <a:pt x="0" y="14386"/>
                    <a:pt x="14386" y="0"/>
                    <a:pt x="32132" y="0"/>
                  </a:cubicBezTo>
                  <a:lnTo>
                    <a:pt x="556206" y="0"/>
                  </a:lnTo>
                  <a:cubicBezTo>
                    <a:pt x="564728" y="0"/>
                    <a:pt x="572901" y="3385"/>
                    <a:pt x="578926" y="9411"/>
                  </a:cubicBezTo>
                  <a:cubicBezTo>
                    <a:pt x="584952" y="15437"/>
                    <a:pt x="588338" y="23610"/>
                    <a:pt x="588338" y="32132"/>
                  </a:cubicBezTo>
                  <a:close/>
                </a:path>
              </a:pathLst>
            </a:custGeom>
            <a:solidFill>
              <a:srgbClr val="ED1B2E"/>
            </a:solidFill>
          </p:spPr>
          <p:txBody>
            <a:bodyPr/>
            <a:lstStyle/>
            <a:p>
              <a:endParaRPr lang="nl-NL" sz="1200"/>
            </a:p>
          </p:txBody>
        </p:sp>
        <p:sp>
          <p:nvSpPr>
            <p:cNvPr id="9" name="TextBox 9"/>
            <p:cNvSpPr txBox="1"/>
            <p:nvPr/>
          </p:nvSpPr>
          <p:spPr>
            <a:xfrm>
              <a:off x="0" y="-38100"/>
              <a:ext cx="588338" cy="714711"/>
            </a:xfrm>
            <a:prstGeom prst="rect">
              <a:avLst/>
            </a:prstGeom>
          </p:spPr>
          <p:txBody>
            <a:bodyPr lIns="30445" tIns="30445" rIns="30445" bIns="30445" rtlCol="0" anchor="ctr"/>
            <a:lstStyle/>
            <a:p>
              <a:pPr algn="ctr">
                <a:lnSpc>
                  <a:spcPts val="1845"/>
                </a:lnSpc>
              </a:pPr>
              <a:endParaRPr sz="1200"/>
            </a:p>
          </p:txBody>
        </p:sp>
      </p:grpSp>
      <p:grpSp>
        <p:nvGrpSpPr>
          <p:cNvPr id="10" name="Group 10"/>
          <p:cNvGrpSpPr/>
          <p:nvPr/>
        </p:nvGrpSpPr>
        <p:grpSpPr>
          <a:xfrm rot="-10800000">
            <a:off x="5154814" y="2423563"/>
            <a:ext cx="1882372" cy="2530500"/>
            <a:chOff x="0" y="0"/>
            <a:chExt cx="588338" cy="790911"/>
          </a:xfrm>
        </p:grpSpPr>
        <p:sp>
          <p:nvSpPr>
            <p:cNvPr id="11" name="Freeform 11"/>
            <p:cNvSpPr/>
            <p:nvPr/>
          </p:nvSpPr>
          <p:spPr>
            <a:xfrm>
              <a:off x="0" y="0"/>
              <a:ext cx="588338" cy="786759"/>
            </a:xfrm>
            <a:custGeom>
              <a:avLst/>
              <a:gdLst/>
              <a:ahLst/>
              <a:cxnLst/>
              <a:rect l="l" t="t" r="r" b="b"/>
              <a:pathLst>
                <a:path w="588338" h="786759">
                  <a:moveTo>
                    <a:pt x="588338" y="32132"/>
                  </a:moveTo>
                  <a:lnTo>
                    <a:pt x="588338" y="644479"/>
                  </a:lnTo>
                  <a:cubicBezTo>
                    <a:pt x="588338" y="663850"/>
                    <a:pt x="576443" y="681232"/>
                    <a:pt x="558387" y="688248"/>
                  </a:cubicBezTo>
                  <a:lnTo>
                    <a:pt x="324119" y="779273"/>
                  </a:lnTo>
                  <a:cubicBezTo>
                    <a:pt x="304854" y="786759"/>
                    <a:pt x="283484" y="786759"/>
                    <a:pt x="264219" y="779273"/>
                  </a:cubicBezTo>
                  <a:lnTo>
                    <a:pt x="29950" y="688248"/>
                  </a:lnTo>
                  <a:cubicBezTo>
                    <a:pt x="11895" y="681232"/>
                    <a:pt x="0" y="663850"/>
                    <a:pt x="0" y="644479"/>
                  </a:cubicBezTo>
                  <a:lnTo>
                    <a:pt x="0" y="32132"/>
                  </a:lnTo>
                  <a:cubicBezTo>
                    <a:pt x="0" y="14386"/>
                    <a:pt x="14386" y="0"/>
                    <a:pt x="32132" y="0"/>
                  </a:cubicBezTo>
                  <a:lnTo>
                    <a:pt x="556206" y="0"/>
                  </a:lnTo>
                  <a:cubicBezTo>
                    <a:pt x="564728" y="0"/>
                    <a:pt x="572901" y="3385"/>
                    <a:pt x="578926" y="9411"/>
                  </a:cubicBezTo>
                  <a:cubicBezTo>
                    <a:pt x="584952" y="15437"/>
                    <a:pt x="588338" y="23610"/>
                    <a:pt x="588338" y="32132"/>
                  </a:cubicBezTo>
                  <a:close/>
                </a:path>
              </a:pathLst>
            </a:custGeom>
            <a:solidFill>
              <a:srgbClr val="ED1B2E"/>
            </a:solidFill>
          </p:spPr>
          <p:txBody>
            <a:bodyPr/>
            <a:lstStyle/>
            <a:p>
              <a:endParaRPr lang="nl-NL" sz="1200"/>
            </a:p>
          </p:txBody>
        </p:sp>
        <p:sp>
          <p:nvSpPr>
            <p:cNvPr id="12" name="TextBox 12"/>
            <p:cNvSpPr txBox="1"/>
            <p:nvPr/>
          </p:nvSpPr>
          <p:spPr>
            <a:xfrm>
              <a:off x="0" y="-38100"/>
              <a:ext cx="588338" cy="714711"/>
            </a:xfrm>
            <a:prstGeom prst="rect">
              <a:avLst/>
            </a:prstGeom>
          </p:spPr>
          <p:txBody>
            <a:bodyPr lIns="30445" tIns="30445" rIns="30445" bIns="30445" rtlCol="0" anchor="ctr"/>
            <a:lstStyle/>
            <a:p>
              <a:pPr algn="ctr">
                <a:lnSpc>
                  <a:spcPts val="1845"/>
                </a:lnSpc>
              </a:pPr>
              <a:endParaRPr sz="1200"/>
            </a:p>
          </p:txBody>
        </p:sp>
      </p:grpSp>
      <p:grpSp>
        <p:nvGrpSpPr>
          <p:cNvPr id="13" name="Group 13"/>
          <p:cNvGrpSpPr/>
          <p:nvPr/>
        </p:nvGrpSpPr>
        <p:grpSpPr>
          <a:xfrm rot="-10800000">
            <a:off x="7289678" y="2423563"/>
            <a:ext cx="1882372" cy="2530500"/>
            <a:chOff x="0" y="0"/>
            <a:chExt cx="588338" cy="790911"/>
          </a:xfrm>
        </p:grpSpPr>
        <p:sp>
          <p:nvSpPr>
            <p:cNvPr id="14" name="Freeform 14"/>
            <p:cNvSpPr/>
            <p:nvPr/>
          </p:nvSpPr>
          <p:spPr>
            <a:xfrm>
              <a:off x="0" y="0"/>
              <a:ext cx="588338" cy="786759"/>
            </a:xfrm>
            <a:custGeom>
              <a:avLst/>
              <a:gdLst/>
              <a:ahLst/>
              <a:cxnLst/>
              <a:rect l="l" t="t" r="r" b="b"/>
              <a:pathLst>
                <a:path w="588338" h="786759">
                  <a:moveTo>
                    <a:pt x="588338" y="32132"/>
                  </a:moveTo>
                  <a:lnTo>
                    <a:pt x="588338" y="644479"/>
                  </a:lnTo>
                  <a:cubicBezTo>
                    <a:pt x="588338" y="663850"/>
                    <a:pt x="576443" y="681232"/>
                    <a:pt x="558387" y="688248"/>
                  </a:cubicBezTo>
                  <a:lnTo>
                    <a:pt x="324119" y="779273"/>
                  </a:lnTo>
                  <a:cubicBezTo>
                    <a:pt x="304854" y="786759"/>
                    <a:pt x="283484" y="786759"/>
                    <a:pt x="264219" y="779273"/>
                  </a:cubicBezTo>
                  <a:lnTo>
                    <a:pt x="29950" y="688248"/>
                  </a:lnTo>
                  <a:cubicBezTo>
                    <a:pt x="11895" y="681232"/>
                    <a:pt x="0" y="663850"/>
                    <a:pt x="0" y="644479"/>
                  </a:cubicBezTo>
                  <a:lnTo>
                    <a:pt x="0" y="32132"/>
                  </a:lnTo>
                  <a:cubicBezTo>
                    <a:pt x="0" y="14386"/>
                    <a:pt x="14386" y="0"/>
                    <a:pt x="32132" y="0"/>
                  </a:cubicBezTo>
                  <a:lnTo>
                    <a:pt x="556206" y="0"/>
                  </a:lnTo>
                  <a:cubicBezTo>
                    <a:pt x="564728" y="0"/>
                    <a:pt x="572901" y="3385"/>
                    <a:pt x="578926" y="9411"/>
                  </a:cubicBezTo>
                  <a:cubicBezTo>
                    <a:pt x="584952" y="15437"/>
                    <a:pt x="588338" y="23610"/>
                    <a:pt x="588338" y="32132"/>
                  </a:cubicBezTo>
                  <a:close/>
                </a:path>
              </a:pathLst>
            </a:custGeom>
            <a:solidFill>
              <a:srgbClr val="ED1B2E"/>
            </a:solidFill>
          </p:spPr>
          <p:txBody>
            <a:bodyPr/>
            <a:lstStyle/>
            <a:p>
              <a:endParaRPr lang="nl-NL" sz="1200"/>
            </a:p>
          </p:txBody>
        </p:sp>
        <p:sp>
          <p:nvSpPr>
            <p:cNvPr id="15" name="TextBox 15"/>
            <p:cNvSpPr txBox="1"/>
            <p:nvPr/>
          </p:nvSpPr>
          <p:spPr>
            <a:xfrm>
              <a:off x="0" y="-38100"/>
              <a:ext cx="588338" cy="714711"/>
            </a:xfrm>
            <a:prstGeom prst="rect">
              <a:avLst/>
            </a:prstGeom>
          </p:spPr>
          <p:txBody>
            <a:bodyPr lIns="30445" tIns="30445" rIns="30445" bIns="30445" rtlCol="0" anchor="ctr"/>
            <a:lstStyle/>
            <a:p>
              <a:pPr algn="ctr">
                <a:lnSpc>
                  <a:spcPts val="1845"/>
                </a:lnSpc>
              </a:pPr>
              <a:endParaRPr sz="1200"/>
            </a:p>
          </p:txBody>
        </p:sp>
      </p:grpSp>
      <p:grpSp>
        <p:nvGrpSpPr>
          <p:cNvPr id="16" name="Group 16"/>
          <p:cNvGrpSpPr/>
          <p:nvPr/>
        </p:nvGrpSpPr>
        <p:grpSpPr>
          <a:xfrm rot="-10800000">
            <a:off x="9424541" y="2423563"/>
            <a:ext cx="1882372" cy="2530500"/>
            <a:chOff x="0" y="0"/>
            <a:chExt cx="588338" cy="790911"/>
          </a:xfrm>
        </p:grpSpPr>
        <p:sp>
          <p:nvSpPr>
            <p:cNvPr id="17" name="Freeform 17"/>
            <p:cNvSpPr/>
            <p:nvPr/>
          </p:nvSpPr>
          <p:spPr>
            <a:xfrm>
              <a:off x="0" y="0"/>
              <a:ext cx="588338" cy="786759"/>
            </a:xfrm>
            <a:custGeom>
              <a:avLst/>
              <a:gdLst/>
              <a:ahLst/>
              <a:cxnLst/>
              <a:rect l="l" t="t" r="r" b="b"/>
              <a:pathLst>
                <a:path w="588338" h="786759">
                  <a:moveTo>
                    <a:pt x="588338" y="32132"/>
                  </a:moveTo>
                  <a:lnTo>
                    <a:pt x="588338" y="644479"/>
                  </a:lnTo>
                  <a:cubicBezTo>
                    <a:pt x="588338" y="663850"/>
                    <a:pt x="576443" y="681232"/>
                    <a:pt x="558387" y="688248"/>
                  </a:cubicBezTo>
                  <a:lnTo>
                    <a:pt x="324119" y="779273"/>
                  </a:lnTo>
                  <a:cubicBezTo>
                    <a:pt x="304854" y="786759"/>
                    <a:pt x="283484" y="786759"/>
                    <a:pt x="264219" y="779273"/>
                  </a:cubicBezTo>
                  <a:lnTo>
                    <a:pt x="29950" y="688248"/>
                  </a:lnTo>
                  <a:cubicBezTo>
                    <a:pt x="11895" y="681232"/>
                    <a:pt x="0" y="663850"/>
                    <a:pt x="0" y="644479"/>
                  </a:cubicBezTo>
                  <a:lnTo>
                    <a:pt x="0" y="32132"/>
                  </a:lnTo>
                  <a:cubicBezTo>
                    <a:pt x="0" y="14386"/>
                    <a:pt x="14386" y="0"/>
                    <a:pt x="32132" y="0"/>
                  </a:cubicBezTo>
                  <a:lnTo>
                    <a:pt x="556206" y="0"/>
                  </a:lnTo>
                  <a:cubicBezTo>
                    <a:pt x="564728" y="0"/>
                    <a:pt x="572901" y="3385"/>
                    <a:pt x="578926" y="9411"/>
                  </a:cubicBezTo>
                  <a:cubicBezTo>
                    <a:pt x="584952" y="15437"/>
                    <a:pt x="588338" y="23610"/>
                    <a:pt x="588338" y="32132"/>
                  </a:cubicBezTo>
                  <a:close/>
                </a:path>
              </a:pathLst>
            </a:custGeom>
            <a:solidFill>
              <a:srgbClr val="ED1B2E"/>
            </a:solidFill>
          </p:spPr>
          <p:txBody>
            <a:bodyPr/>
            <a:lstStyle/>
            <a:p>
              <a:endParaRPr lang="nl-NL" sz="1200"/>
            </a:p>
          </p:txBody>
        </p:sp>
        <p:sp>
          <p:nvSpPr>
            <p:cNvPr id="18" name="TextBox 18"/>
            <p:cNvSpPr txBox="1"/>
            <p:nvPr/>
          </p:nvSpPr>
          <p:spPr>
            <a:xfrm>
              <a:off x="0" y="-38100"/>
              <a:ext cx="588338" cy="714711"/>
            </a:xfrm>
            <a:prstGeom prst="rect">
              <a:avLst/>
            </a:prstGeom>
          </p:spPr>
          <p:txBody>
            <a:bodyPr lIns="30445" tIns="30445" rIns="30445" bIns="30445" rtlCol="0" anchor="ctr"/>
            <a:lstStyle/>
            <a:p>
              <a:pPr algn="ctr">
                <a:lnSpc>
                  <a:spcPts val="1845"/>
                </a:lnSpc>
              </a:pPr>
              <a:endParaRPr sz="1200"/>
            </a:p>
          </p:txBody>
        </p:sp>
      </p:grpSp>
      <p:sp>
        <p:nvSpPr>
          <p:cNvPr id="19" name="Freeform 19"/>
          <p:cNvSpPr/>
          <p:nvPr/>
        </p:nvSpPr>
        <p:spPr>
          <a:xfrm>
            <a:off x="1285306" y="1882597"/>
            <a:ext cx="1208034" cy="1208034"/>
          </a:xfrm>
          <a:custGeom>
            <a:avLst/>
            <a:gdLst/>
            <a:ahLst/>
            <a:cxnLst/>
            <a:rect l="l" t="t" r="r" b="b"/>
            <a:pathLst>
              <a:path w="1812051" h="1812051">
                <a:moveTo>
                  <a:pt x="0" y="0"/>
                </a:moveTo>
                <a:lnTo>
                  <a:pt x="1812051" y="0"/>
                </a:lnTo>
                <a:lnTo>
                  <a:pt x="1812051" y="1812051"/>
                </a:lnTo>
                <a:lnTo>
                  <a:pt x="0" y="1812051"/>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nl-NL" sz="1200"/>
          </a:p>
        </p:txBody>
      </p:sp>
      <p:sp>
        <p:nvSpPr>
          <p:cNvPr id="20" name="Freeform 20"/>
          <p:cNvSpPr/>
          <p:nvPr/>
        </p:nvSpPr>
        <p:spPr>
          <a:xfrm>
            <a:off x="9824761" y="1882597"/>
            <a:ext cx="1208034" cy="1208034"/>
          </a:xfrm>
          <a:custGeom>
            <a:avLst/>
            <a:gdLst/>
            <a:ahLst/>
            <a:cxnLst/>
            <a:rect l="l" t="t" r="r" b="b"/>
            <a:pathLst>
              <a:path w="1812051" h="1812051">
                <a:moveTo>
                  <a:pt x="0" y="0"/>
                </a:moveTo>
                <a:lnTo>
                  <a:pt x="1812050" y="0"/>
                </a:lnTo>
                <a:lnTo>
                  <a:pt x="1812050" y="1812051"/>
                </a:lnTo>
                <a:lnTo>
                  <a:pt x="0" y="1812051"/>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nl-NL" sz="1200"/>
          </a:p>
        </p:txBody>
      </p:sp>
      <p:sp>
        <p:nvSpPr>
          <p:cNvPr id="21" name="Freeform 21"/>
          <p:cNvSpPr/>
          <p:nvPr/>
        </p:nvSpPr>
        <p:spPr>
          <a:xfrm>
            <a:off x="7691236" y="1882597"/>
            <a:ext cx="1208034" cy="1208034"/>
          </a:xfrm>
          <a:custGeom>
            <a:avLst/>
            <a:gdLst/>
            <a:ahLst/>
            <a:cxnLst/>
            <a:rect l="l" t="t" r="r" b="b"/>
            <a:pathLst>
              <a:path w="1812051" h="1812051">
                <a:moveTo>
                  <a:pt x="0" y="0"/>
                </a:moveTo>
                <a:lnTo>
                  <a:pt x="1812051" y="0"/>
                </a:lnTo>
                <a:lnTo>
                  <a:pt x="1812051" y="1812051"/>
                </a:lnTo>
                <a:lnTo>
                  <a:pt x="0" y="1812051"/>
                </a:lnTo>
                <a:lnTo>
                  <a:pt x="0" y="0"/>
                </a:lnTo>
                <a:close/>
              </a:path>
            </a:pathLst>
          </a:custGeom>
          <a:blipFill>
            <a:blip r:embed="rId3">
              <a:alphaModFix amt="50000"/>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nl-NL" sz="1200"/>
          </a:p>
        </p:txBody>
      </p:sp>
      <p:sp>
        <p:nvSpPr>
          <p:cNvPr id="22" name="Freeform 22"/>
          <p:cNvSpPr/>
          <p:nvPr/>
        </p:nvSpPr>
        <p:spPr>
          <a:xfrm>
            <a:off x="5555033" y="1882597"/>
            <a:ext cx="1208034" cy="1208034"/>
          </a:xfrm>
          <a:custGeom>
            <a:avLst/>
            <a:gdLst/>
            <a:ahLst/>
            <a:cxnLst/>
            <a:rect l="l" t="t" r="r" b="b"/>
            <a:pathLst>
              <a:path w="1812051" h="1812051">
                <a:moveTo>
                  <a:pt x="0" y="0"/>
                </a:moveTo>
                <a:lnTo>
                  <a:pt x="1812051" y="0"/>
                </a:lnTo>
                <a:lnTo>
                  <a:pt x="1812051" y="1812051"/>
                </a:lnTo>
                <a:lnTo>
                  <a:pt x="0" y="1812051"/>
                </a:lnTo>
                <a:lnTo>
                  <a:pt x="0" y="0"/>
                </a:lnTo>
                <a:close/>
              </a:path>
            </a:pathLst>
          </a:custGeom>
          <a:blipFill>
            <a:blip r:embed="rId3">
              <a:alphaModFix amt="50000"/>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nl-NL" sz="1200"/>
          </a:p>
        </p:txBody>
      </p:sp>
      <p:sp>
        <p:nvSpPr>
          <p:cNvPr id="23" name="Freeform 23"/>
          <p:cNvSpPr/>
          <p:nvPr/>
        </p:nvSpPr>
        <p:spPr>
          <a:xfrm>
            <a:off x="3420170" y="1882597"/>
            <a:ext cx="1208034" cy="1208034"/>
          </a:xfrm>
          <a:custGeom>
            <a:avLst/>
            <a:gdLst/>
            <a:ahLst/>
            <a:cxnLst/>
            <a:rect l="l" t="t" r="r" b="b"/>
            <a:pathLst>
              <a:path w="1812051" h="1812051">
                <a:moveTo>
                  <a:pt x="0" y="0"/>
                </a:moveTo>
                <a:lnTo>
                  <a:pt x="1812051" y="0"/>
                </a:lnTo>
                <a:lnTo>
                  <a:pt x="1812051" y="1812051"/>
                </a:lnTo>
                <a:lnTo>
                  <a:pt x="0" y="1812051"/>
                </a:lnTo>
                <a:lnTo>
                  <a:pt x="0" y="0"/>
                </a:lnTo>
                <a:close/>
              </a:path>
            </a:pathLst>
          </a:custGeom>
          <a:blipFill>
            <a:blip r:embed="rId3">
              <a:alphaModFix amt="50000"/>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nl-NL" sz="1200"/>
          </a:p>
        </p:txBody>
      </p:sp>
      <p:grpSp>
        <p:nvGrpSpPr>
          <p:cNvPr id="24" name="Group 24"/>
          <p:cNvGrpSpPr>
            <a:grpSpLocks noChangeAspect="1"/>
          </p:cNvGrpSpPr>
          <p:nvPr/>
        </p:nvGrpSpPr>
        <p:grpSpPr>
          <a:xfrm>
            <a:off x="1285306" y="1882597"/>
            <a:ext cx="1081934" cy="1081934"/>
            <a:chOff x="0" y="0"/>
            <a:chExt cx="495300" cy="495300"/>
          </a:xfrm>
        </p:grpSpPr>
        <p:sp>
          <p:nvSpPr>
            <p:cNvPr id="25" name="Freeform 2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D1B2E"/>
            </a:solidFill>
          </p:spPr>
          <p:txBody>
            <a:bodyPr/>
            <a:lstStyle/>
            <a:p>
              <a:endParaRPr lang="nl-NL" sz="1200"/>
            </a:p>
          </p:txBody>
        </p:sp>
        <p:sp>
          <p:nvSpPr>
            <p:cNvPr id="26" name="Freeform 2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nl-NL" sz="1200"/>
            </a:p>
          </p:txBody>
        </p:sp>
      </p:grpSp>
      <p:grpSp>
        <p:nvGrpSpPr>
          <p:cNvPr id="27" name="Group 27"/>
          <p:cNvGrpSpPr>
            <a:grpSpLocks noChangeAspect="1"/>
          </p:cNvGrpSpPr>
          <p:nvPr/>
        </p:nvGrpSpPr>
        <p:grpSpPr>
          <a:xfrm>
            <a:off x="3420170" y="1882597"/>
            <a:ext cx="1081934" cy="1081934"/>
            <a:chOff x="0" y="0"/>
            <a:chExt cx="495300" cy="495300"/>
          </a:xfrm>
        </p:grpSpPr>
        <p:sp>
          <p:nvSpPr>
            <p:cNvPr id="28" name="Freeform 2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D1B2E"/>
            </a:solidFill>
          </p:spPr>
          <p:txBody>
            <a:bodyPr/>
            <a:lstStyle/>
            <a:p>
              <a:endParaRPr lang="nl-NL" sz="1200"/>
            </a:p>
          </p:txBody>
        </p:sp>
        <p:sp>
          <p:nvSpPr>
            <p:cNvPr id="29" name="Freeform 2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nl-NL" sz="1200"/>
            </a:p>
          </p:txBody>
        </p:sp>
      </p:grpSp>
      <p:grpSp>
        <p:nvGrpSpPr>
          <p:cNvPr id="30" name="Group 30"/>
          <p:cNvGrpSpPr>
            <a:grpSpLocks noChangeAspect="1"/>
          </p:cNvGrpSpPr>
          <p:nvPr/>
        </p:nvGrpSpPr>
        <p:grpSpPr>
          <a:xfrm>
            <a:off x="5555033" y="1882597"/>
            <a:ext cx="1081934" cy="1081934"/>
            <a:chOff x="0" y="0"/>
            <a:chExt cx="495300" cy="495300"/>
          </a:xfrm>
        </p:grpSpPr>
        <p:sp>
          <p:nvSpPr>
            <p:cNvPr id="31" name="Freeform 3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D1B2E"/>
            </a:solidFill>
          </p:spPr>
          <p:txBody>
            <a:bodyPr/>
            <a:lstStyle/>
            <a:p>
              <a:endParaRPr lang="nl-NL" sz="1200"/>
            </a:p>
          </p:txBody>
        </p:sp>
        <p:sp>
          <p:nvSpPr>
            <p:cNvPr id="32" name="Freeform 3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nl-NL" sz="1200"/>
            </a:p>
          </p:txBody>
        </p:sp>
      </p:grpSp>
      <p:grpSp>
        <p:nvGrpSpPr>
          <p:cNvPr id="33" name="Group 33"/>
          <p:cNvGrpSpPr>
            <a:grpSpLocks noChangeAspect="1"/>
          </p:cNvGrpSpPr>
          <p:nvPr/>
        </p:nvGrpSpPr>
        <p:grpSpPr>
          <a:xfrm>
            <a:off x="7689897" y="1882597"/>
            <a:ext cx="1081934" cy="1081934"/>
            <a:chOff x="0" y="0"/>
            <a:chExt cx="495300" cy="495300"/>
          </a:xfrm>
        </p:grpSpPr>
        <p:sp>
          <p:nvSpPr>
            <p:cNvPr id="34" name="Freeform 3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D1B2E"/>
            </a:solidFill>
          </p:spPr>
          <p:txBody>
            <a:bodyPr/>
            <a:lstStyle/>
            <a:p>
              <a:endParaRPr lang="nl-NL" sz="1200"/>
            </a:p>
          </p:txBody>
        </p:sp>
        <p:sp>
          <p:nvSpPr>
            <p:cNvPr id="35" name="Freeform 3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nl-NL" sz="1200"/>
            </a:p>
          </p:txBody>
        </p:sp>
      </p:grpSp>
      <p:grpSp>
        <p:nvGrpSpPr>
          <p:cNvPr id="36" name="Group 36"/>
          <p:cNvGrpSpPr>
            <a:grpSpLocks noChangeAspect="1"/>
          </p:cNvGrpSpPr>
          <p:nvPr/>
        </p:nvGrpSpPr>
        <p:grpSpPr>
          <a:xfrm>
            <a:off x="9824761" y="1882597"/>
            <a:ext cx="1081934" cy="1081934"/>
            <a:chOff x="0" y="0"/>
            <a:chExt cx="495300" cy="495300"/>
          </a:xfrm>
        </p:grpSpPr>
        <p:sp>
          <p:nvSpPr>
            <p:cNvPr id="37" name="Freeform 3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ED1B2E"/>
            </a:solidFill>
          </p:spPr>
          <p:txBody>
            <a:bodyPr/>
            <a:lstStyle/>
            <a:p>
              <a:endParaRPr lang="nl-NL" sz="1200"/>
            </a:p>
          </p:txBody>
        </p:sp>
        <p:sp>
          <p:nvSpPr>
            <p:cNvPr id="38" name="Freeform 3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txBody>
            <a:bodyPr/>
            <a:lstStyle/>
            <a:p>
              <a:endParaRPr lang="nl-NL" sz="1200"/>
            </a:p>
          </p:txBody>
        </p:sp>
      </p:grpSp>
      <p:sp>
        <p:nvSpPr>
          <p:cNvPr id="39" name="Freeform 39"/>
          <p:cNvSpPr/>
          <p:nvPr/>
        </p:nvSpPr>
        <p:spPr>
          <a:xfrm>
            <a:off x="1543512" y="2119446"/>
            <a:ext cx="565522" cy="608237"/>
          </a:xfrm>
          <a:custGeom>
            <a:avLst/>
            <a:gdLst/>
            <a:ahLst/>
            <a:cxnLst/>
            <a:rect l="l" t="t" r="r" b="b"/>
            <a:pathLst>
              <a:path w="848283" h="912355">
                <a:moveTo>
                  <a:pt x="0" y="0"/>
                </a:moveTo>
                <a:lnTo>
                  <a:pt x="848283" y="0"/>
                </a:lnTo>
                <a:lnTo>
                  <a:pt x="848283" y="912355"/>
                </a:lnTo>
                <a:lnTo>
                  <a:pt x="0" y="912355"/>
                </a:lnTo>
                <a:lnTo>
                  <a:pt x="0" y="0"/>
                </a:lnTo>
                <a:close/>
              </a:path>
            </a:pathLst>
          </a:custGeom>
          <a:blipFill>
            <a:blip r:embed="rId9"/>
            <a:stretch>
              <a:fillRect r="-23579" b="-14901"/>
            </a:stretch>
          </a:blipFill>
        </p:spPr>
        <p:txBody>
          <a:bodyPr/>
          <a:lstStyle/>
          <a:p>
            <a:endParaRPr lang="nl-NL" sz="1200"/>
          </a:p>
        </p:txBody>
      </p:sp>
      <p:sp>
        <p:nvSpPr>
          <p:cNvPr id="40" name="Freeform 40"/>
          <p:cNvSpPr/>
          <p:nvPr/>
        </p:nvSpPr>
        <p:spPr>
          <a:xfrm>
            <a:off x="3652781" y="2097580"/>
            <a:ext cx="616711" cy="651967"/>
          </a:xfrm>
          <a:custGeom>
            <a:avLst/>
            <a:gdLst/>
            <a:ahLst/>
            <a:cxnLst/>
            <a:rect l="l" t="t" r="r" b="b"/>
            <a:pathLst>
              <a:path w="925066" h="977950">
                <a:moveTo>
                  <a:pt x="0" y="0"/>
                </a:moveTo>
                <a:lnTo>
                  <a:pt x="925066" y="0"/>
                </a:lnTo>
                <a:lnTo>
                  <a:pt x="925066" y="977950"/>
                </a:lnTo>
                <a:lnTo>
                  <a:pt x="0" y="977950"/>
                </a:lnTo>
                <a:lnTo>
                  <a:pt x="0" y="0"/>
                </a:lnTo>
                <a:close/>
              </a:path>
            </a:pathLst>
          </a:custGeom>
          <a:blipFill>
            <a:blip r:embed="rId10"/>
            <a:stretch>
              <a:fillRect r="-20819"/>
            </a:stretch>
          </a:blipFill>
        </p:spPr>
        <p:txBody>
          <a:bodyPr/>
          <a:lstStyle/>
          <a:p>
            <a:endParaRPr lang="nl-NL" sz="1200"/>
          </a:p>
        </p:txBody>
      </p:sp>
      <p:sp>
        <p:nvSpPr>
          <p:cNvPr id="41" name="Freeform 41"/>
          <p:cNvSpPr/>
          <p:nvPr/>
        </p:nvSpPr>
        <p:spPr>
          <a:xfrm>
            <a:off x="5784972" y="2114181"/>
            <a:ext cx="618112" cy="618766"/>
          </a:xfrm>
          <a:custGeom>
            <a:avLst/>
            <a:gdLst/>
            <a:ahLst/>
            <a:cxnLst/>
            <a:rect l="l" t="t" r="r" b="b"/>
            <a:pathLst>
              <a:path w="927168" h="928149">
                <a:moveTo>
                  <a:pt x="0" y="0"/>
                </a:moveTo>
                <a:lnTo>
                  <a:pt x="927168" y="0"/>
                </a:lnTo>
                <a:lnTo>
                  <a:pt x="927168" y="928149"/>
                </a:lnTo>
                <a:lnTo>
                  <a:pt x="0" y="928149"/>
                </a:lnTo>
                <a:lnTo>
                  <a:pt x="0" y="0"/>
                </a:lnTo>
                <a:close/>
              </a:path>
            </a:pathLst>
          </a:custGeom>
          <a:blipFill>
            <a:blip r:embed="rId11"/>
            <a:stretch>
              <a:fillRect r="-13703" b="-7272"/>
            </a:stretch>
          </a:blipFill>
        </p:spPr>
        <p:txBody>
          <a:bodyPr/>
          <a:lstStyle/>
          <a:p>
            <a:endParaRPr lang="nl-NL" sz="1200"/>
          </a:p>
        </p:txBody>
      </p:sp>
      <p:sp>
        <p:nvSpPr>
          <p:cNvPr id="42" name="Freeform 42"/>
          <p:cNvSpPr/>
          <p:nvPr/>
        </p:nvSpPr>
        <p:spPr>
          <a:xfrm>
            <a:off x="7945236" y="2164261"/>
            <a:ext cx="613739" cy="518607"/>
          </a:xfrm>
          <a:custGeom>
            <a:avLst/>
            <a:gdLst/>
            <a:ahLst/>
            <a:cxnLst/>
            <a:rect l="l" t="t" r="r" b="b"/>
            <a:pathLst>
              <a:path w="920608" h="777911">
                <a:moveTo>
                  <a:pt x="0" y="0"/>
                </a:moveTo>
                <a:lnTo>
                  <a:pt x="920608" y="0"/>
                </a:lnTo>
                <a:lnTo>
                  <a:pt x="920608" y="777911"/>
                </a:lnTo>
                <a:lnTo>
                  <a:pt x="0" y="777911"/>
                </a:lnTo>
                <a:lnTo>
                  <a:pt x="0" y="0"/>
                </a:lnTo>
                <a:close/>
              </a:path>
            </a:pathLst>
          </a:custGeom>
          <a:blipFill>
            <a:blip r:embed="rId12"/>
            <a:stretch>
              <a:fillRect r="-16186"/>
            </a:stretch>
          </a:blipFill>
        </p:spPr>
        <p:txBody>
          <a:bodyPr/>
          <a:lstStyle/>
          <a:p>
            <a:endParaRPr lang="nl-NL" sz="1200"/>
          </a:p>
        </p:txBody>
      </p:sp>
      <p:sp>
        <p:nvSpPr>
          <p:cNvPr id="43" name="Freeform 43"/>
          <p:cNvSpPr/>
          <p:nvPr/>
        </p:nvSpPr>
        <p:spPr>
          <a:xfrm>
            <a:off x="10063598" y="2132155"/>
            <a:ext cx="604261" cy="582817"/>
          </a:xfrm>
          <a:custGeom>
            <a:avLst/>
            <a:gdLst/>
            <a:ahLst/>
            <a:cxnLst/>
            <a:rect l="l" t="t" r="r" b="b"/>
            <a:pathLst>
              <a:path w="906391" h="874226">
                <a:moveTo>
                  <a:pt x="0" y="0"/>
                </a:moveTo>
                <a:lnTo>
                  <a:pt x="906391" y="0"/>
                </a:lnTo>
                <a:lnTo>
                  <a:pt x="906391" y="874226"/>
                </a:lnTo>
                <a:lnTo>
                  <a:pt x="0" y="874226"/>
                </a:lnTo>
                <a:lnTo>
                  <a:pt x="0" y="0"/>
                </a:lnTo>
                <a:close/>
              </a:path>
            </a:pathLst>
          </a:custGeom>
          <a:blipFill>
            <a:blip r:embed="rId13"/>
            <a:stretch>
              <a:fillRect r="-11454"/>
            </a:stretch>
          </a:blipFill>
        </p:spPr>
        <p:txBody>
          <a:bodyPr/>
          <a:lstStyle/>
          <a:p>
            <a:endParaRPr lang="nl-NL" sz="1200"/>
          </a:p>
        </p:txBody>
      </p:sp>
      <p:sp>
        <p:nvSpPr>
          <p:cNvPr id="44" name="TextBox 44"/>
          <p:cNvSpPr txBox="1"/>
          <p:nvPr/>
        </p:nvSpPr>
        <p:spPr>
          <a:xfrm>
            <a:off x="1051350" y="3205860"/>
            <a:ext cx="1555851" cy="746230"/>
          </a:xfrm>
          <a:prstGeom prst="rect">
            <a:avLst/>
          </a:prstGeom>
        </p:spPr>
        <p:txBody>
          <a:bodyPr lIns="0" tIns="0" rIns="0" bIns="0" rtlCol="0" anchor="t">
            <a:spAutoFit/>
          </a:bodyPr>
          <a:lstStyle/>
          <a:p>
            <a:pPr marL="0" lvl="1" algn="ctr">
              <a:lnSpc>
                <a:spcPts val="1960"/>
              </a:lnSpc>
              <a:spcBef>
                <a:spcPct val="0"/>
              </a:spcBef>
            </a:pPr>
            <a:r>
              <a:rPr lang="en-US" sz="1400" b="1" spc="45">
                <a:solidFill>
                  <a:srgbClr val="FFFFFF"/>
                </a:solidFill>
                <a:latin typeface="DM Sans Bold"/>
                <a:ea typeface="DM Sans Bold"/>
                <a:cs typeface="DM Sans Bold"/>
                <a:sym typeface="DM Sans Bold"/>
              </a:rPr>
              <a:t>Scholen PO &amp; VO voor nieuwkomers</a:t>
            </a:r>
          </a:p>
        </p:txBody>
      </p:sp>
      <p:sp>
        <p:nvSpPr>
          <p:cNvPr id="45" name="TextBox 45"/>
          <p:cNvSpPr txBox="1"/>
          <p:nvPr/>
        </p:nvSpPr>
        <p:spPr>
          <a:xfrm>
            <a:off x="7449937" y="3179543"/>
            <a:ext cx="1555851" cy="1002710"/>
          </a:xfrm>
          <a:prstGeom prst="rect">
            <a:avLst/>
          </a:prstGeom>
        </p:spPr>
        <p:txBody>
          <a:bodyPr lIns="0" tIns="0" rIns="0" bIns="0" rtlCol="0" anchor="t">
            <a:spAutoFit/>
          </a:bodyPr>
          <a:lstStyle/>
          <a:p>
            <a:pPr algn="ctr">
              <a:lnSpc>
                <a:spcPts val="1960"/>
              </a:lnSpc>
            </a:pPr>
            <a:r>
              <a:rPr lang="en-US" sz="1400" b="1" spc="45">
                <a:solidFill>
                  <a:srgbClr val="FFFFFF"/>
                </a:solidFill>
                <a:latin typeface="DM Sans Bold"/>
                <a:ea typeface="DM Sans Bold"/>
                <a:cs typeface="DM Sans Bold"/>
                <a:sym typeface="DM Sans Bold"/>
              </a:rPr>
              <a:t>Kwaliteitszorg, inspectie, nascholing</a:t>
            </a:r>
          </a:p>
          <a:p>
            <a:pPr marL="0" lvl="1" algn="ctr">
              <a:lnSpc>
                <a:spcPts val="1960"/>
              </a:lnSpc>
              <a:spcBef>
                <a:spcPct val="0"/>
              </a:spcBef>
            </a:pPr>
            <a:endParaRPr lang="en-US" sz="1400" b="1" spc="45">
              <a:solidFill>
                <a:srgbClr val="FFFFFF"/>
              </a:solidFill>
              <a:latin typeface="DM Sans Bold"/>
              <a:ea typeface="DM Sans Bold"/>
              <a:cs typeface="DM Sans Bold"/>
              <a:sym typeface="DM Sans Bold"/>
            </a:endParaRPr>
          </a:p>
        </p:txBody>
      </p:sp>
      <p:sp>
        <p:nvSpPr>
          <p:cNvPr id="46" name="TextBox 46"/>
          <p:cNvSpPr txBox="1"/>
          <p:nvPr/>
        </p:nvSpPr>
        <p:spPr>
          <a:xfrm>
            <a:off x="9591151" y="3179543"/>
            <a:ext cx="1555851" cy="1002710"/>
          </a:xfrm>
          <a:prstGeom prst="rect">
            <a:avLst/>
          </a:prstGeom>
        </p:spPr>
        <p:txBody>
          <a:bodyPr lIns="0" tIns="0" rIns="0" bIns="0" rtlCol="0" anchor="t">
            <a:spAutoFit/>
          </a:bodyPr>
          <a:lstStyle/>
          <a:p>
            <a:pPr algn="ctr">
              <a:lnSpc>
                <a:spcPts val="1960"/>
              </a:lnSpc>
            </a:pPr>
            <a:r>
              <a:rPr lang="en-US" sz="1400" b="1" spc="45">
                <a:solidFill>
                  <a:srgbClr val="FFFFFF"/>
                </a:solidFill>
                <a:latin typeface="DM Sans Bold"/>
                <a:ea typeface="DM Sans Bold"/>
                <a:cs typeface="DM Sans Bold"/>
                <a:sym typeface="DM Sans Bold"/>
              </a:rPr>
              <a:t>LOWAN-netwerken en studiedagen</a:t>
            </a:r>
          </a:p>
          <a:p>
            <a:pPr marL="0" lvl="1" algn="ctr">
              <a:lnSpc>
                <a:spcPts val="1960"/>
              </a:lnSpc>
              <a:spcBef>
                <a:spcPct val="0"/>
              </a:spcBef>
            </a:pPr>
            <a:endParaRPr lang="en-US" sz="1400" b="1" spc="45">
              <a:solidFill>
                <a:srgbClr val="FFFFFF"/>
              </a:solidFill>
              <a:latin typeface="DM Sans Bold"/>
              <a:ea typeface="DM Sans Bold"/>
              <a:cs typeface="DM Sans Bold"/>
              <a:sym typeface="DM Sans Bold"/>
            </a:endParaRPr>
          </a:p>
        </p:txBody>
      </p:sp>
      <p:sp>
        <p:nvSpPr>
          <p:cNvPr id="47" name="TextBox 47"/>
          <p:cNvSpPr txBox="1"/>
          <p:nvPr/>
        </p:nvSpPr>
        <p:spPr>
          <a:xfrm>
            <a:off x="2604198" y="402167"/>
            <a:ext cx="6843165" cy="724750"/>
          </a:xfrm>
          <a:prstGeom prst="rect">
            <a:avLst/>
          </a:prstGeom>
        </p:spPr>
        <p:txBody>
          <a:bodyPr lIns="0" tIns="0" rIns="0" bIns="0" rtlCol="0" anchor="t">
            <a:spAutoFit/>
          </a:bodyPr>
          <a:lstStyle/>
          <a:p>
            <a:pPr algn="ctr">
              <a:lnSpc>
                <a:spcPts val="6160"/>
              </a:lnSpc>
              <a:spcBef>
                <a:spcPct val="0"/>
              </a:spcBef>
            </a:pPr>
            <a:r>
              <a:rPr lang="en-US" sz="4400" b="1" spc="185">
                <a:solidFill>
                  <a:srgbClr val="213382"/>
                </a:solidFill>
                <a:latin typeface="Open Sans 2 Bold"/>
                <a:ea typeface="Open Sans 2 Bold"/>
                <a:cs typeface="Open Sans 2 Bold"/>
                <a:sym typeface="Open Sans 2 Bold"/>
              </a:rPr>
              <a:t>Informatie en contact</a:t>
            </a:r>
          </a:p>
        </p:txBody>
      </p:sp>
      <p:sp>
        <p:nvSpPr>
          <p:cNvPr id="48" name="TextBox 48"/>
          <p:cNvSpPr txBox="1"/>
          <p:nvPr/>
        </p:nvSpPr>
        <p:spPr>
          <a:xfrm>
            <a:off x="3183211" y="3205860"/>
            <a:ext cx="1555851" cy="783420"/>
          </a:xfrm>
          <a:prstGeom prst="rect">
            <a:avLst/>
          </a:prstGeom>
        </p:spPr>
        <p:txBody>
          <a:bodyPr lIns="0" tIns="0" rIns="0" bIns="0" rtlCol="0" anchor="t">
            <a:spAutoFit/>
          </a:bodyPr>
          <a:lstStyle/>
          <a:p>
            <a:pPr algn="ctr">
              <a:lnSpc>
                <a:spcPts val="2053"/>
              </a:lnSpc>
              <a:spcBef>
                <a:spcPct val="0"/>
              </a:spcBef>
            </a:pPr>
            <a:r>
              <a:rPr lang="en-US" sz="1466" b="1" spc="47">
                <a:solidFill>
                  <a:srgbClr val="FFFFFF"/>
                </a:solidFill>
                <a:latin typeface="DM Sans Bold"/>
                <a:ea typeface="DM Sans Bold"/>
                <a:cs typeface="DM Sans Bold"/>
                <a:sym typeface="DM Sans Bold"/>
              </a:rPr>
              <a:t>Financiële regelingen en wetgeving</a:t>
            </a:r>
          </a:p>
        </p:txBody>
      </p:sp>
      <p:sp>
        <p:nvSpPr>
          <p:cNvPr id="49" name="TextBox 49"/>
          <p:cNvSpPr txBox="1"/>
          <p:nvPr/>
        </p:nvSpPr>
        <p:spPr>
          <a:xfrm>
            <a:off x="5321077" y="3205860"/>
            <a:ext cx="1555851" cy="783420"/>
          </a:xfrm>
          <a:prstGeom prst="rect">
            <a:avLst/>
          </a:prstGeom>
        </p:spPr>
        <p:txBody>
          <a:bodyPr lIns="0" tIns="0" rIns="0" bIns="0" rtlCol="0" anchor="t">
            <a:spAutoFit/>
          </a:bodyPr>
          <a:lstStyle/>
          <a:p>
            <a:pPr algn="ctr">
              <a:lnSpc>
                <a:spcPts val="2053"/>
              </a:lnSpc>
              <a:spcBef>
                <a:spcPct val="0"/>
              </a:spcBef>
            </a:pPr>
            <a:r>
              <a:rPr lang="en-US" sz="1466" b="1" spc="47">
                <a:solidFill>
                  <a:srgbClr val="FFFFFF"/>
                </a:solidFill>
                <a:latin typeface="DM Sans Bold"/>
                <a:ea typeface="DM Sans Bold"/>
                <a:cs typeface="DM Sans Bold"/>
                <a:sym typeface="DM Sans Bold"/>
              </a:rPr>
              <a:t>Lesmateriaal, leerlijnen en toetsing</a:t>
            </a:r>
          </a:p>
        </p:txBody>
      </p:sp>
      <p:sp>
        <p:nvSpPr>
          <p:cNvPr id="50" name="TextBox 50"/>
          <p:cNvSpPr txBox="1"/>
          <p:nvPr/>
        </p:nvSpPr>
        <p:spPr>
          <a:xfrm>
            <a:off x="2737468" y="5497715"/>
            <a:ext cx="6843165" cy="908197"/>
          </a:xfrm>
          <a:prstGeom prst="rect">
            <a:avLst/>
          </a:prstGeom>
        </p:spPr>
        <p:txBody>
          <a:bodyPr lIns="0" tIns="0" rIns="0" bIns="0" rtlCol="0" anchor="t">
            <a:spAutoFit/>
          </a:bodyPr>
          <a:lstStyle/>
          <a:p>
            <a:pPr marL="0" lvl="1" algn="ctr">
              <a:lnSpc>
                <a:spcPts val="3733"/>
              </a:lnSpc>
              <a:spcBef>
                <a:spcPct val="0"/>
              </a:spcBef>
            </a:pPr>
            <a:r>
              <a:rPr lang="en-US" sz="2666" b="1" spc="111">
                <a:solidFill>
                  <a:srgbClr val="213382"/>
                </a:solidFill>
                <a:latin typeface="DM Sans Bold"/>
                <a:ea typeface="DM Sans Bold"/>
                <a:cs typeface="DM Sans Bold"/>
                <a:sym typeface="DM Sans Bold"/>
              </a:rPr>
              <a:t>ALLES OP ÉÉN PLEK: WWW.LOWAN.NL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56C569-75A1-CEDE-F6F6-00C06A4F63A7}"/>
              </a:ext>
            </a:extLst>
          </p:cNvPr>
          <p:cNvSpPr>
            <a:spLocks noGrp="1"/>
          </p:cNvSpPr>
          <p:nvPr>
            <p:ph type="title"/>
          </p:nvPr>
        </p:nvSpPr>
        <p:spPr/>
        <p:txBody>
          <a:bodyPr/>
          <a:lstStyle/>
          <a:p>
            <a:r>
              <a:rPr lang="nl-NL" dirty="0">
                <a:latin typeface="Calibri"/>
                <a:ea typeface="Calibri"/>
                <a:cs typeface="Calibri"/>
              </a:rPr>
              <a:t>Vandaag</a:t>
            </a:r>
          </a:p>
        </p:txBody>
      </p:sp>
      <p:sp>
        <p:nvSpPr>
          <p:cNvPr id="3" name="Tijdelijke aanduiding voor inhoud 2">
            <a:extLst>
              <a:ext uri="{FF2B5EF4-FFF2-40B4-BE49-F238E27FC236}">
                <a16:creationId xmlns:a16="http://schemas.microsoft.com/office/drawing/2014/main" id="{1796B1CF-77D1-F337-54B2-32145F1053D2}"/>
              </a:ext>
            </a:extLst>
          </p:cNvPr>
          <p:cNvSpPr>
            <a:spLocks noGrp="1"/>
          </p:cNvSpPr>
          <p:nvPr>
            <p:ph idx="1"/>
          </p:nvPr>
        </p:nvSpPr>
        <p:spPr>
          <a:xfrm>
            <a:off x="1291868" y="2563495"/>
            <a:ext cx="8029114" cy="3546475"/>
          </a:xfrm>
        </p:spPr>
        <p:txBody>
          <a:bodyPr vert="horz" lIns="0" tIns="0" rIns="0" bIns="0" rtlCol="0" anchor="t">
            <a:noAutofit/>
          </a:bodyPr>
          <a:lstStyle/>
          <a:p>
            <a:pPr marL="342900" indent="-342900">
              <a:lnSpc>
                <a:spcPct val="150000"/>
              </a:lnSpc>
              <a:buFont typeface="Arial" panose="020B0604020202020204" pitchFamily="34" charset="0"/>
              <a:buChar char="•"/>
            </a:pPr>
            <a:r>
              <a:rPr lang="nl-NL" dirty="0">
                <a:latin typeface="Calibri"/>
                <a:ea typeface="Calibri"/>
                <a:cs typeface="Calibri"/>
              </a:rPr>
              <a:t>Over welke leerlingen spreken we?</a:t>
            </a:r>
          </a:p>
          <a:p>
            <a:pPr marL="342900" indent="-342900">
              <a:lnSpc>
                <a:spcPct val="150000"/>
              </a:lnSpc>
              <a:buFont typeface="Arial" panose="020B0604020202020204" pitchFamily="34" charset="0"/>
              <a:buChar char="•"/>
            </a:pPr>
            <a:r>
              <a:rPr lang="nl-NL">
                <a:latin typeface="Calibri"/>
                <a:ea typeface="Calibri"/>
                <a:cs typeface="Calibri"/>
              </a:rPr>
              <a:t>Nieuwkomer in </a:t>
            </a:r>
            <a:r>
              <a:rPr lang="nl-NL" dirty="0">
                <a:latin typeface="Calibri"/>
                <a:ea typeface="Calibri"/>
                <a:cs typeface="Calibri"/>
              </a:rPr>
              <a:t>de </a:t>
            </a:r>
            <a:r>
              <a:rPr lang="nl-NL">
                <a:latin typeface="Calibri"/>
                <a:ea typeface="Calibri"/>
                <a:cs typeface="Calibri"/>
              </a:rPr>
              <a:t>reguliere groep</a:t>
            </a:r>
            <a:endParaRPr lang="nl-NL" dirty="0">
              <a:latin typeface="Calibri"/>
              <a:ea typeface="Calibri"/>
              <a:cs typeface="Calibri"/>
            </a:endParaRPr>
          </a:p>
          <a:p>
            <a:pPr marL="342900" indent="-342900">
              <a:lnSpc>
                <a:spcPct val="150000"/>
              </a:lnSpc>
              <a:buFont typeface="Arial" panose="020B0604020202020204" pitchFamily="34" charset="0"/>
              <a:buChar char="•"/>
            </a:pPr>
            <a:r>
              <a:rPr lang="nl-NL" dirty="0">
                <a:latin typeface="Calibri"/>
                <a:ea typeface="Calibri"/>
                <a:cs typeface="Calibri"/>
              </a:rPr>
              <a:t>3 casusleerlingen (</a:t>
            </a:r>
            <a:r>
              <a:rPr lang="nl-NL" dirty="0" err="1">
                <a:latin typeface="Calibri"/>
                <a:ea typeface="Calibri"/>
                <a:cs typeface="Calibri"/>
              </a:rPr>
              <a:t>Nada</a:t>
            </a:r>
            <a:r>
              <a:rPr lang="nl-NL" dirty="0">
                <a:latin typeface="Calibri"/>
                <a:ea typeface="Calibri"/>
                <a:cs typeface="Calibri"/>
              </a:rPr>
              <a:t>/</a:t>
            </a:r>
            <a:r>
              <a:rPr lang="nl-NL" dirty="0" err="1">
                <a:latin typeface="Calibri"/>
                <a:ea typeface="Calibri"/>
                <a:cs typeface="Calibri"/>
              </a:rPr>
              <a:t>Oksana</a:t>
            </a:r>
            <a:r>
              <a:rPr lang="nl-NL" dirty="0">
                <a:latin typeface="Calibri"/>
                <a:ea typeface="Calibri"/>
                <a:cs typeface="Calibri"/>
              </a:rPr>
              <a:t>/</a:t>
            </a:r>
            <a:r>
              <a:rPr lang="nl-NL" dirty="0" err="1">
                <a:latin typeface="Calibri"/>
                <a:ea typeface="Calibri"/>
                <a:cs typeface="Calibri"/>
              </a:rPr>
              <a:t>Ayman</a:t>
            </a:r>
            <a:r>
              <a:rPr lang="nl-NL" dirty="0">
                <a:latin typeface="Calibri"/>
                <a:ea typeface="Calibri"/>
                <a:cs typeface="Calibri"/>
              </a:rPr>
              <a:t>) – hoe doen we dit</a:t>
            </a:r>
            <a:r>
              <a:rPr lang="nl-NL">
                <a:latin typeface="Calibri"/>
                <a:ea typeface="Calibri"/>
                <a:cs typeface="Calibri"/>
              </a:rPr>
              <a:t> met rekenen</a:t>
            </a:r>
            <a:r>
              <a:rPr lang="nl-NL" dirty="0">
                <a:latin typeface="Calibri"/>
                <a:ea typeface="Calibri"/>
                <a:cs typeface="Calibri"/>
              </a:rPr>
              <a:t> </a:t>
            </a:r>
            <a:endParaRPr lang="nl-NL" dirty="0"/>
          </a:p>
          <a:p>
            <a:pPr marL="342900" indent="-342900">
              <a:lnSpc>
                <a:spcPct val="150000"/>
              </a:lnSpc>
              <a:buFont typeface="Arial" panose="020B0604020202020204" pitchFamily="34" charset="0"/>
              <a:buChar char="•"/>
            </a:pPr>
            <a:r>
              <a:rPr lang="nl-NL" dirty="0">
                <a:latin typeface="Calibri"/>
                <a:ea typeface="Calibri"/>
                <a:cs typeface="Calibri"/>
              </a:rPr>
              <a:t>Doelgericht werken met de LOWAN-leerlijnen</a:t>
            </a:r>
          </a:p>
          <a:p>
            <a:pPr marL="342900" indent="-342900">
              <a:lnSpc>
                <a:spcPct val="150000"/>
              </a:lnSpc>
              <a:buFont typeface="Arial" panose="020B0604020202020204" pitchFamily="34" charset="0"/>
              <a:buChar char="•"/>
            </a:pPr>
            <a:r>
              <a:rPr lang="nl-NL" dirty="0">
                <a:latin typeface="Calibri"/>
                <a:ea typeface="Calibri"/>
                <a:cs typeface="Calibri"/>
              </a:rPr>
              <a:t>Versterken van de </a:t>
            </a:r>
            <a:r>
              <a:rPr lang="nl-NL">
                <a:latin typeface="Calibri"/>
                <a:ea typeface="Calibri"/>
                <a:cs typeface="Calibri"/>
              </a:rPr>
              <a:t>basisondersteuning</a:t>
            </a:r>
          </a:p>
          <a:p>
            <a:pPr marL="342900" indent="-342900">
              <a:lnSpc>
                <a:spcPct val="150000"/>
              </a:lnSpc>
              <a:buFont typeface="Arial" panose="020B0604020202020204" pitchFamily="34" charset="0"/>
              <a:buChar char="•"/>
            </a:pPr>
            <a:r>
              <a:rPr lang="nl-NL">
                <a:latin typeface="Calibri"/>
                <a:ea typeface="Calibri"/>
                <a:cs typeface="Calibri"/>
              </a:rPr>
              <a:t>Wanneer wel een OPP voor een nieuwkomer + </a:t>
            </a:r>
            <a:r>
              <a:rPr lang="nl-NL" err="1">
                <a:latin typeface="Calibri"/>
                <a:ea typeface="Calibri"/>
                <a:cs typeface="Calibri"/>
              </a:rPr>
              <a:t>hoorrecht</a:t>
            </a:r>
            <a:endParaRPr lang="nl-NL">
              <a:latin typeface="Calibri"/>
              <a:ea typeface="Calibri"/>
              <a:cs typeface="Calibri"/>
            </a:endParaRPr>
          </a:p>
        </p:txBody>
      </p:sp>
    </p:spTree>
    <p:extLst>
      <p:ext uri="{BB962C8B-B14F-4D97-AF65-F5344CB8AC3E}">
        <p14:creationId xmlns:p14="http://schemas.microsoft.com/office/powerpoint/2010/main" val="16421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tekst, boom, schermopname, wolk&#10;&#10;Door AI gegenereerde inhoud is mogelijk onjuist.">
            <a:extLst>
              <a:ext uri="{FF2B5EF4-FFF2-40B4-BE49-F238E27FC236}">
                <a16:creationId xmlns:a16="http://schemas.microsoft.com/office/drawing/2014/main" id="{270AAEDE-C615-CB2C-5A8C-716A0D3F70DA}"/>
              </a:ext>
            </a:extLst>
          </p:cNvPr>
          <p:cNvPicPr>
            <a:picLocks noGrp="1" noChangeAspect="1"/>
          </p:cNvPicPr>
          <p:nvPr>
            <p:ph idx="1"/>
          </p:nvPr>
        </p:nvPicPr>
        <p:blipFill>
          <a:blip r:embed="rId3"/>
          <a:stretch>
            <a:fillRect/>
          </a:stretch>
        </p:blipFill>
        <p:spPr>
          <a:xfrm>
            <a:off x="-157161" y="1493"/>
            <a:ext cx="12345986" cy="6858188"/>
          </a:xfrm>
          <a:prstGeom prst="rect">
            <a:avLst/>
          </a:prstGeom>
        </p:spPr>
      </p:pic>
      <p:sp>
        <p:nvSpPr>
          <p:cNvPr id="4" name="Tekstvak 3">
            <a:extLst>
              <a:ext uri="{FF2B5EF4-FFF2-40B4-BE49-F238E27FC236}">
                <a16:creationId xmlns:a16="http://schemas.microsoft.com/office/drawing/2014/main" id="{DE8343CA-A3F8-2E92-7A18-8327ADBC19D9}"/>
              </a:ext>
            </a:extLst>
          </p:cNvPr>
          <p:cNvSpPr txBox="1"/>
          <p:nvPr/>
        </p:nvSpPr>
        <p:spPr>
          <a:xfrm>
            <a:off x="3200400" y="558800"/>
            <a:ext cx="6096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aseline="0">
                <a:solidFill>
                  <a:srgbClr val="FF0000"/>
                </a:solidFill>
                <a:latin typeface="Calibri"/>
              </a:rPr>
              <a:t> </a:t>
            </a:r>
            <a:endParaRPr lang="nl-NL"/>
          </a:p>
          <a:p>
            <a:pPr algn="ctr"/>
            <a:endParaRPr lang="nl-NL"/>
          </a:p>
        </p:txBody>
      </p:sp>
    </p:spTree>
    <p:extLst>
      <p:ext uri="{BB962C8B-B14F-4D97-AF65-F5344CB8AC3E}">
        <p14:creationId xmlns:p14="http://schemas.microsoft.com/office/powerpoint/2010/main" val="313907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7CD26-8FA3-E4C7-AF0F-F19F9FF519D8}"/>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FD793C14-E3B4-8E1D-81B0-11BBA4B81979}"/>
              </a:ext>
            </a:extLst>
          </p:cNvPr>
          <p:cNvSpPr/>
          <p:nvPr/>
        </p:nvSpPr>
        <p:spPr>
          <a:xfrm>
            <a:off x="0" y="0"/>
            <a:ext cx="12192000" cy="68580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Tijdelijke aanduiding voor inhoud 5" descr="Afbeelding met tekst, boom, schermopname, wolk&#10;&#10;Door AI gegenereerde inhoud is mogelijk onjuist.">
            <a:extLst>
              <a:ext uri="{FF2B5EF4-FFF2-40B4-BE49-F238E27FC236}">
                <a16:creationId xmlns:a16="http://schemas.microsoft.com/office/drawing/2014/main" id="{6C8F105D-2339-DD95-D300-3B2A4421B66A}"/>
              </a:ext>
            </a:extLst>
          </p:cNvPr>
          <p:cNvPicPr>
            <a:picLocks noGrp="1" noChangeAspect="1"/>
          </p:cNvPicPr>
          <p:nvPr>
            <p:ph idx="1"/>
          </p:nvPr>
        </p:nvPicPr>
        <p:blipFill>
          <a:blip r:embed="rId3"/>
          <a:srcRect l="4856" t="17182" r="72804" b="26763"/>
          <a:stretch>
            <a:fillRect/>
          </a:stretch>
        </p:blipFill>
        <p:spPr>
          <a:xfrm>
            <a:off x="442452" y="1179871"/>
            <a:ext cx="2757948" cy="3844413"/>
          </a:xfrm>
          <a:prstGeom prst="ellipse">
            <a:avLst/>
          </a:prstGeom>
        </p:spPr>
      </p:pic>
      <p:sp>
        <p:nvSpPr>
          <p:cNvPr id="4" name="Tekstvak 3">
            <a:extLst>
              <a:ext uri="{FF2B5EF4-FFF2-40B4-BE49-F238E27FC236}">
                <a16:creationId xmlns:a16="http://schemas.microsoft.com/office/drawing/2014/main" id="{3EBAAD76-FC4B-3834-32F7-C37EF2B5D362}"/>
              </a:ext>
            </a:extLst>
          </p:cNvPr>
          <p:cNvSpPr txBox="1"/>
          <p:nvPr/>
        </p:nvSpPr>
        <p:spPr>
          <a:xfrm>
            <a:off x="3200400" y="558800"/>
            <a:ext cx="6096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aseline="0">
                <a:solidFill>
                  <a:srgbClr val="FF0000"/>
                </a:solidFill>
                <a:latin typeface="Calibri"/>
              </a:rPr>
              <a:t> </a:t>
            </a:r>
            <a:endParaRPr lang="nl-NL"/>
          </a:p>
          <a:p>
            <a:pPr algn="ctr"/>
            <a:endParaRPr lang="nl-NL"/>
          </a:p>
        </p:txBody>
      </p:sp>
    </p:spTree>
    <p:extLst>
      <p:ext uri="{BB962C8B-B14F-4D97-AF65-F5344CB8AC3E}">
        <p14:creationId xmlns:p14="http://schemas.microsoft.com/office/powerpoint/2010/main" val="397851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8D893-46E8-C2BB-F0F8-4162A4E329C2}"/>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188AA7D1-84D9-4057-6D25-7D90B527A67C}"/>
              </a:ext>
            </a:extLst>
          </p:cNvPr>
          <p:cNvSpPr/>
          <p:nvPr/>
        </p:nvSpPr>
        <p:spPr>
          <a:xfrm>
            <a:off x="0" y="0"/>
            <a:ext cx="12192000" cy="68580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Tijdelijke aanduiding voor inhoud 5" descr="Afbeelding met tekst, boom, schermopname, wolk&#10;&#10;Door AI gegenereerde inhoud is mogelijk onjuist.">
            <a:extLst>
              <a:ext uri="{FF2B5EF4-FFF2-40B4-BE49-F238E27FC236}">
                <a16:creationId xmlns:a16="http://schemas.microsoft.com/office/drawing/2014/main" id="{700C42AA-0B08-BDE3-36B7-011808095730}"/>
              </a:ext>
            </a:extLst>
          </p:cNvPr>
          <p:cNvPicPr>
            <a:picLocks noGrp="1" noChangeAspect="1"/>
          </p:cNvPicPr>
          <p:nvPr>
            <p:ph idx="1"/>
          </p:nvPr>
        </p:nvPicPr>
        <p:blipFill>
          <a:blip r:embed="rId3"/>
          <a:srcRect l="17678" t="51589" r="59305" b="5975"/>
          <a:stretch>
            <a:fillRect/>
          </a:stretch>
        </p:blipFill>
        <p:spPr>
          <a:xfrm>
            <a:off x="2733368" y="3234813"/>
            <a:ext cx="2841522" cy="2910349"/>
          </a:xfrm>
          <a:prstGeom prst="ellipse">
            <a:avLst/>
          </a:prstGeom>
        </p:spPr>
      </p:pic>
      <p:sp>
        <p:nvSpPr>
          <p:cNvPr id="4" name="Tekstvak 3">
            <a:extLst>
              <a:ext uri="{FF2B5EF4-FFF2-40B4-BE49-F238E27FC236}">
                <a16:creationId xmlns:a16="http://schemas.microsoft.com/office/drawing/2014/main" id="{5B01B914-9C38-3D50-69E7-64C859FAFF4A}"/>
              </a:ext>
            </a:extLst>
          </p:cNvPr>
          <p:cNvSpPr txBox="1"/>
          <p:nvPr/>
        </p:nvSpPr>
        <p:spPr>
          <a:xfrm>
            <a:off x="3200400" y="558800"/>
            <a:ext cx="6096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aseline="0">
                <a:solidFill>
                  <a:srgbClr val="FF0000"/>
                </a:solidFill>
                <a:latin typeface="Calibri"/>
              </a:rPr>
              <a:t> </a:t>
            </a:r>
            <a:endParaRPr lang="nl-NL"/>
          </a:p>
          <a:p>
            <a:pPr algn="ctr"/>
            <a:endParaRPr lang="nl-NL"/>
          </a:p>
        </p:txBody>
      </p:sp>
    </p:spTree>
    <p:extLst>
      <p:ext uri="{BB962C8B-B14F-4D97-AF65-F5344CB8AC3E}">
        <p14:creationId xmlns:p14="http://schemas.microsoft.com/office/powerpoint/2010/main" val="1570008088"/>
      </p:ext>
    </p:extLst>
  </p:cSld>
  <p:clrMapOvr>
    <a:masterClrMapping/>
  </p:clrMapOvr>
</p:sld>
</file>

<file path=ppt/theme/theme1.xml><?xml version="1.0" encoding="utf-8"?>
<a:theme xmlns:a="http://schemas.openxmlformats.org/drawingml/2006/main" name="DIA-INDELINGEN">
  <a:themeElements>
    <a:clrScheme name="Lowan">
      <a:dk1>
        <a:srgbClr val="949698"/>
      </a:dk1>
      <a:lt1>
        <a:sysClr val="window" lastClr="FFFFFF"/>
      </a:lt1>
      <a:dk2>
        <a:srgbClr val="212451"/>
      </a:dk2>
      <a:lt2>
        <a:srgbClr val="F6F6F6"/>
      </a:lt2>
      <a:accent1>
        <a:srgbClr val="212451"/>
      </a:accent1>
      <a:accent2>
        <a:srgbClr val="2C367F"/>
      </a:accent2>
      <a:accent3>
        <a:srgbClr val="A21D1D"/>
      </a:accent3>
      <a:accent4>
        <a:srgbClr val="E40520"/>
      </a:accent4>
      <a:accent5>
        <a:srgbClr val="B1B1B1"/>
      </a:accent5>
      <a:accent6>
        <a:srgbClr val="D9D9D9"/>
      </a:accent6>
      <a:hlink>
        <a:srgbClr val="E40520"/>
      </a:hlink>
      <a:folHlink>
        <a:srgbClr val="E405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PS VOOR SAMENSTELLEN PRESENTATIE">
  <a:themeElements>
    <a:clrScheme name="Aangepast 12">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bd2e842-0264-46df-868c-d82b1db2fe69" xsi:nil="true"/>
    <lcf76f155ced4ddcb4097134ff3c332f xmlns="0867963a-33b3-4058-92ac-c7f4e30e70db">
      <Terms xmlns="http://schemas.microsoft.com/office/infopath/2007/PartnerControls"/>
    </lcf76f155ced4ddcb4097134ff3c332f>
    <MediaLengthInSeconds xmlns="0867963a-33b3-4058-92ac-c7f4e30e70d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6D199E74C3EF45BF87679B5B0E4578" ma:contentTypeVersion="13" ma:contentTypeDescription="Een nieuw document maken." ma:contentTypeScope="" ma:versionID="fdcbde2df77a73fe687cbf3981a52b98">
  <xsd:schema xmlns:xsd="http://www.w3.org/2001/XMLSchema" xmlns:xs="http://www.w3.org/2001/XMLSchema" xmlns:p="http://schemas.microsoft.com/office/2006/metadata/properties" xmlns:ns2="0867963a-33b3-4058-92ac-c7f4e30e70db" xmlns:ns3="1bd2e842-0264-46df-868c-d82b1db2fe69" targetNamespace="http://schemas.microsoft.com/office/2006/metadata/properties" ma:root="true" ma:fieldsID="54a2b2a50b2264061cbdd358e1a1ad1e" ns2:_="" ns3:_="">
    <xsd:import namespace="0867963a-33b3-4058-92ac-c7f4e30e70db"/>
    <xsd:import namespace="1bd2e842-0264-46df-868c-d82b1db2fe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7963a-33b3-4058-92ac-c7f4e30e70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cb22535c-56a5-4bef-9c15-4c767476c03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2e842-0264-46df-868c-d82b1db2fe6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e41adfc-13b2-4cb3-b58f-2b26e54ca0bf}" ma:internalName="TaxCatchAll" ma:showField="CatchAllData" ma:web="1bd2e842-0264-46df-868c-d82b1db2fe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0C474-D02A-4A59-8818-7E4E522E8DBC}">
  <ds:schemaRefs>
    <ds:schemaRef ds:uri="http://schemas.microsoft.com/sharepoint/v3/contenttype/forms"/>
  </ds:schemaRefs>
</ds:datastoreItem>
</file>

<file path=customXml/itemProps2.xml><?xml version="1.0" encoding="utf-8"?>
<ds:datastoreItem xmlns:ds="http://schemas.openxmlformats.org/officeDocument/2006/customXml" ds:itemID="{E1E5A086-7F0E-4134-AF71-27CC3DC76EA5}">
  <ds:schemaRefs>
    <ds:schemaRef ds:uri="1bd2e842-0264-46df-868c-d82b1db2fe69"/>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0867963a-33b3-4058-92ac-c7f4e30e70db"/>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B360A4A9-FB2D-4E6C-A1C6-0188AB498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7963a-33b3-4058-92ac-c7f4e30e70db"/>
    <ds:schemaRef ds:uri="1bd2e842-0264-46df-868c-d82b1db2fe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9913</TotalTime>
  <Words>2664</Words>
  <Application>Microsoft Office PowerPoint</Application>
  <PresentationFormat>Breedbeeld</PresentationFormat>
  <Paragraphs>224</Paragraphs>
  <Slides>31</Slides>
  <Notes>21</Notes>
  <HiddenSlides>1</HiddenSlides>
  <MMClips>1</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31</vt:i4>
      </vt:variant>
    </vt:vector>
  </HeadingPairs>
  <TitlesOfParts>
    <vt:vector size="41" baseType="lpstr">
      <vt:lpstr>Arial</vt:lpstr>
      <vt:lpstr>Calibri</vt:lpstr>
      <vt:lpstr>Calibri Light</vt:lpstr>
      <vt:lpstr>DM Sans Bold</vt:lpstr>
      <vt:lpstr>Open Sans 1</vt:lpstr>
      <vt:lpstr>Open Sans 1 Bold</vt:lpstr>
      <vt:lpstr>Open Sans 2 Bold</vt:lpstr>
      <vt:lpstr>Times New Roman</vt:lpstr>
      <vt:lpstr>DIA-INDELINGEN</vt:lpstr>
      <vt:lpstr>TIPS VOOR SAMENSTELLEN PRESENTATIE</vt:lpstr>
      <vt:lpstr>PowerPoint-presentatie</vt:lpstr>
      <vt:lpstr>Welkom</vt:lpstr>
      <vt:lpstr>PowerPoint-presentatie</vt:lpstr>
      <vt:lpstr>PowerPoint-presentatie</vt:lpstr>
      <vt:lpstr>PowerPoint-presentatie</vt:lpstr>
      <vt:lpstr>Vandaag</vt:lpstr>
      <vt:lpstr>PowerPoint-presentatie</vt:lpstr>
      <vt:lpstr>PowerPoint-presentatie</vt:lpstr>
      <vt:lpstr>PowerPoint-presentatie</vt:lpstr>
      <vt:lpstr>PowerPoint-presentatie</vt:lpstr>
      <vt:lpstr>PowerPoint-presentatie</vt:lpstr>
      <vt:lpstr>PowerPoint-presentatie</vt:lpstr>
      <vt:lpstr>PowerPoint-presentatie</vt:lpstr>
      <vt:lpstr>Uitgangspunten</vt:lpstr>
      <vt:lpstr>LOWAN-leerlijn</vt:lpstr>
      <vt:lpstr>PowerPoint-presentatie</vt:lpstr>
      <vt:lpstr>Versterken van de basisondersteuning</vt:lpstr>
      <vt:lpstr>Taalleermechanisme </vt:lpstr>
      <vt:lpstr>Meertalige taalsteun</vt:lpstr>
      <vt:lpstr>Pre-teaching</vt:lpstr>
      <vt:lpstr>Interactie bevorderen</vt:lpstr>
      <vt:lpstr>Versterken van het aanbod</vt:lpstr>
      <vt:lpstr>Stagneert de leerling? </vt:lpstr>
      <vt:lpstr>OPP?</vt:lpstr>
      <vt:lpstr>Tips hoorrecht nieuwkomers</vt:lpstr>
      <vt:lpstr>Samengevat</vt:lpstr>
      <vt:lpstr>Zicht op Ontwikkeling, OP2</vt:lpstr>
      <vt:lpstr>Alles op een rij</vt:lpstr>
      <vt:lpstr>Vragen?</vt:lpstr>
      <vt:lpstr>Heb je nog vragen?</vt:lpstr>
      <vt:lpstr>Wanneer is een OPP nodig?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anitabode</dc:creator>
  <cp:lastModifiedBy>Marlien de Koning</cp:lastModifiedBy>
  <cp:revision>3</cp:revision>
  <cp:lastPrinted>2020-10-05T10:00:06Z</cp:lastPrinted>
  <dcterms:created xsi:type="dcterms:W3CDTF">2018-07-12T13:51:50Z</dcterms:created>
  <dcterms:modified xsi:type="dcterms:W3CDTF">2026-01-30T09:42:44Z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0x010100FF6D199E74C3EF45BF87679B5B0E4578</vt:lpwstr>
  </property>
  <property fmtid="{D5CDD505-2E9C-101B-9397-08002B2CF9AE}" pid="3" name="MediaServiceImageTags">
    <vt:lpwstr/>
  </property>
  <property fmtid="{D5CDD505-2E9C-101B-9397-08002B2CF9AE}" pid="4" name="Order">
    <vt:r8>1605600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